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71" r:id="rId3"/>
    <p:sldId id="257" r:id="rId4"/>
    <p:sldId id="258" r:id="rId5"/>
    <p:sldId id="259" r:id="rId6"/>
    <p:sldId id="260" r:id="rId7"/>
    <p:sldId id="261" r:id="rId8"/>
    <p:sldId id="262" r:id="rId9"/>
    <p:sldId id="263" r:id="rId10"/>
    <p:sldId id="264" r:id="rId11"/>
    <p:sldId id="265" r:id="rId12"/>
    <p:sldId id="266" r:id="rId13"/>
    <p:sldId id="267" r:id="rId14"/>
    <p:sldId id="270" r:id="rId15"/>
  </p:sldIdLst>
  <p:sldSz cx="18288000" cy="10287000"/>
  <p:notesSz cx="6858000" cy="9144000"/>
  <p:embeddedFontLst>
    <p:embeddedFont>
      <p:font typeface="TT Supermolot Neue Condensed" panose="020B0604020202020204" charset="0"/>
      <p:regular r:id="rId16"/>
    </p:embeddedFont>
    <p:embeddedFont>
      <p:font typeface="TT Supermolot Neue Condensed Bold" panose="020B0604020202020204" charset="0"/>
      <p:regular r:id="rId17"/>
    </p:embeddedFont>
    <p:embeddedFont>
      <p:font typeface="TT Supermolot Condensed" panose="020B0604020202020204" charset="0"/>
      <p:regular r:id="rId18"/>
    </p:embeddedFont>
    <p:embeddedFont>
      <p:font typeface="TT Supermolot Condensed Bold" panose="020B0604020202020204" charset="0"/>
      <p:regular r:id="rId19"/>
    </p:embeddedFont>
    <p:embeddedFont>
      <p:font typeface="Calibri" panose="020F0502020204030204" pitchFamily="34" charset="0"/>
      <p:regular r:id="rId20"/>
      <p:bold r:id="rId21"/>
      <p:italic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0" d="100"/>
          <a:sy n="50" d="100"/>
        </p:scale>
        <p:origin x="516"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12/21/2022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9.svg"/></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6.jpeg"/><Relationship Id="rId7" Type="http://schemas.openxmlformats.org/officeDocument/2006/relationships/image" Target="../media/image9.sv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7.png"/><Relationship Id="rId7" Type="http://schemas.openxmlformats.org/officeDocument/2006/relationships/image" Target="../media/image9.sv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9.sv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9.sv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7.xml"/><Relationship Id="rId15" Type="http://schemas.openxmlformats.org/officeDocument/2006/relationships/image" Target="../media/image14.jpg"/><Relationship Id="rId1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258292" y="6394128"/>
            <a:ext cx="5769698" cy="6565813"/>
            <a:chOff x="0" y="0"/>
            <a:chExt cx="714247" cy="812800"/>
          </a:xfrm>
        </p:grpSpPr>
        <p:sp>
          <p:nvSpPr>
            <p:cNvPr id="3" name="Freeform 3"/>
            <p:cNvSpPr/>
            <p:nvPr/>
          </p:nvSpPr>
          <p:spPr>
            <a:xfrm>
              <a:off x="0" y="0"/>
              <a:ext cx="714247" cy="812800"/>
            </a:xfrm>
            <a:custGeom>
              <a:avLst/>
              <a:gdLst/>
              <a:ahLst/>
              <a:cxnLst/>
              <a:rect l="l" t="t" r="r" b="b"/>
              <a:pathLst>
                <a:path w="714247" h="812800">
                  <a:moveTo>
                    <a:pt x="476122" y="0"/>
                  </a:moveTo>
                  <a:lnTo>
                    <a:pt x="714247" y="238125"/>
                  </a:lnTo>
                  <a:lnTo>
                    <a:pt x="714247" y="574675"/>
                  </a:lnTo>
                  <a:lnTo>
                    <a:pt x="476122" y="812800"/>
                  </a:lnTo>
                  <a:lnTo>
                    <a:pt x="238125" y="812800"/>
                  </a:lnTo>
                  <a:lnTo>
                    <a:pt x="0" y="574675"/>
                  </a:lnTo>
                  <a:lnTo>
                    <a:pt x="0" y="238125"/>
                  </a:lnTo>
                  <a:lnTo>
                    <a:pt x="238125" y="0"/>
                  </a:lnTo>
                  <a:lnTo>
                    <a:pt x="476122" y="0"/>
                  </a:lnTo>
                  <a:close/>
                </a:path>
              </a:pathLst>
            </a:custGeom>
            <a:solidFill>
              <a:srgbClr val="063C9F">
                <a:alpha val="60784"/>
              </a:srgbClr>
            </a:solidFill>
          </p:spPr>
        </p:sp>
        <p:sp>
          <p:nvSpPr>
            <p:cNvPr id="4" name="TextBox 4"/>
            <p:cNvSpPr txBox="1"/>
            <p:nvPr/>
          </p:nvSpPr>
          <p:spPr>
            <a:xfrm>
              <a:off x="63500" y="25400"/>
              <a:ext cx="685800" cy="7239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a:grpSpLocks noChangeAspect="1"/>
          </p:cNvGrpSpPr>
          <p:nvPr/>
        </p:nvGrpSpPr>
        <p:grpSpPr>
          <a:xfrm>
            <a:off x="-2771846" y="-351388"/>
            <a:ext cx="11915846" cy="15609259"/>
            <a:chOff x="0" y="0"/>
            <a:chExt cx="4846320" cy="6348476"/>
          </a:xfrm>
        </p:grpSpPr>
        <p:sp>
          <p:nvSpPr>
            <p:cNvPr id="6" name="Freeform 6"/>
            <p:cNvSpPr/>
            <p:nvPr/>
          </p:nvSpPr>
          <p:spPr>
            <a:xfrm>
              <a:off x="4826" y="4826"/>
              <a:ext cx="4836668" cy="6338824"/>
            </a:xfrm>
            <a:custGeom>
              <a:avLst/>
              <a:gdLst/>
              <a:ahLst/>
              <a:cxnLst/>
              <a:rect l="l" t="t" r="r" b="b"/>
              <a:pathLst>
                <a:path w="4836668" h="6338824">
                  <a:moveTo>
                    <a:pt x="3744214" y="2598801"/>
                  </a:moveTo>
                  <a:lnTo>
                    <a:pt x="3744214" y="1096645"/>
                  </a:lnTo>
                  <a:lnTo>
                    <a:pt x="2647569" y="0"/>
                  </a:lnTo>
                  <a:lnTo>
                    <a:pt x="1096645" y="0"/>
                  </a:lnTo>
                  <a:lnTo>
                    <a:pt x="0" y="1096645"/>
                  </a:lnTo>
                  <a:lnTo>
                    <a:pt x="0" y="2647569"/>
                  </a:lnTo>
                  <a:lnTo>
                    <a:pt x="1092454" y="3740023"/>
                  </a:lnTo>
                  <a:lnTo>
                    <a:pt x="1092454" y="5242179"/>
                  </a:lnTo>
                  <a:lnTo>
                    <a:pt x="2189099" y="6338824"/>
                  </a:lnTo>
                  <a:lnTo>
                    <a:pt x="3740023" y="6338824"/>
                  </a:lnTo>
                  <a:lnTo>
                    <a:pt x="4836668" y="5242179"/>
                  </a:lnTo>
                  <a:lnTo>
                    <a:pt x="4836668" y="3691255"/>
                  </a:lnTo>
                  <a:close/>
                </a:path>
              </a:pathLst>
            </a:custGeom>
            <a:blipFill>
              <a:blip r:embed="rId2"/>
              <a:stretch>
                <a:fillRect l="-116199" r="-16275"/>
              </a:stretch>
            </a:blipFill>
          </p:spPr>
        </p:sp>
        <p:sp>
          <p:nvSpPr>
            <p:cNvPr id="7" name="Freeform 7"/>
            <p:cNvSpPr/>
            <p:nvPr/>
          </p:nvSpPr>
          <p:spPr>
            <a:xfrm>
              <a:off x="0" y="0"/>
              <a:ext cx="4846193" cy="6348476"/>
            </a:xfrm>
            <a:custGeom>
              <a:avLst/>
              <a:gdLst/>
              <a:ahLst/>
              <a:cxnLst/>
              <a:rect l="l" t="t" r="r" b="b"/>
              <a:pathLst>
                <a:path w="4846193" h="6348476">
                  <a:moveTo>
                    <a:pt x="3746881" y="6348476"/>
                  </a:moveTo>
                  <a:lnTo>
                    <a:pt x="2191893" y="6348476"/>
                  </a:lnTo>
                  <a:lnTo>
                    <a:pt x="1092454" y="5248910"/>
                  </a:lnTo>
                  <a:lnTo>
                    <a:pt x="1092454" y="3746881"/>
                  </a:lnTo>
                  <a:lnTo>
                    <a:pt x="0" y="2654427"/>
                  </a:lnTo>
                  <a:lnTo>
                    <a:pt x="0" y="1099439"/>
                  </a:lnTo>
                  <a:lnTo>
                    <a:pt x="1099439" y="0"/>
                  </a:lnTo>
                  <a:lnTo>
                    <a:pt x="2654300" y="0"/>
                  </a:lnTo>
                  <a:lnTo>
                    <a:pt x="3753739" y="1099439"/>
                  </a:lnTo>
                  <a:lnTo>
                    <a:pt x="3753739" y="2601595"/>
                  </a:lnTo>
                  <a:lnTo>
                    <a:pt x="4846193" y="3694049"/>
                  </a:lnTo>
                  <a:lnTo>
                    <a:pt x="4846193" y="5248910"/>
                  </a:lnTo>
                  <a:lnTo>
                    <a:pt x="3746881" y="6348476"/>
                  </a:lnTo>
                  <a:close/>
                  <a:moveTo>
                    <a:pt x="2195957" y="6338824"/>
                  </a:moveTo>
                  <a:lnTo>
                    <a:pt x="3742944" y="6338824"/>
                  </a:lnTo>
                  <a:lnTo>
                    <a:pt x="4836795" y="5244973"/>
                  </a:lnTo>
                  <a:lnTo>
                    <a:pt x="4836795" y="3697986"/>
                  </a:lnTo>
                  <a:lnTo>
                    <a:pt x="3744341" y="2605532"/>
                  </a:lnTo>
                  <a:lnTo>
                    <a:pt x="3744341" y="1103503"/>
                  </a:lnTo>
                  <a:lnTo>
                    <a:pt x="2650363" y="9525"/>
                  </a:lnTo>
                  <a:lnTo>
                    <a:pt x="1103503" y="9525"/>
                  </a:lnTo>
                  <a:lnTo>
                    <a:pt x="9525" y="1103503"/>
                  </a:lnTo>
                  <a:lnTo>
                    <a:pt x="9525" y="2650490"/>
                  </a:lnTo>
                  <a:lnTo>
                    <a:pt x="1101979" y="3742944"/>
                  </a:lnTo>
                  <a:lnTo>
                    <a:pt x="1101979" y="5245100"/>
                  </a:lnTo>
                  <a:lnTo>
                    <a:pt x="2195957" y="6338824"/>
                  </a:lnTo>
                  <a:close/>
                </a:path>
              </a:pathLst>
            </a:custGeom>
            <a:solidFill>
              <a:srgbClr val="004AAD"/>
            </a:solidFill>
          </p:spPr>
        </p:sp>
      </p:grpSp>
      <p:grpSp>
        <p:nvGrpSpPr>
          <p:cNvPr id="8" name="Group 8"/>
          <p:cNvGrpSpPr/>
          <p:nvPr/>
        </p:nvGrpSpPr>
        <p:grpSpPr>
          <a:xfrm>
            <a:off x="2708876" y="-4858106"/>
            <a:ext cx="5098832" cy="6338026"/>
            <a:chOff x="0" y="0"/>
            <a:chExt cx="779433" cy="968863"/>
          </a:xfrm>
        </p:grpSpPr>
        <p:sp>
          <p:nvSpPr>
            <p:cNvPr id="9" name="Freeform 9"/>
            <p:cNvSpPr/>
            <p:nvPr/>
          </p:nvSpPr>
          <p:spPr>
            <a:xfrm>
              <a:off x="0" y="0"/>
              <a:ext cx="779433" cy="968863"/>
            </a:xfrm>
            <a:custGeom>
              <a:avLst/>
              <a:gdLst/>
              <a:ahLst/>
              <a:cxnLst/>
              <a:rect l="l" t="t" r="r" b="b"/>
              <a:pathLst>
                <a:path w="779433" h="968863">
                  <a:moveTo>
                    <a:pt x="541308" y="0"/>
                  </a:moveTo>
                  <a:lnTo>
                    <a:pt x="779433" y="238125"/>
                  </a:lnTo>
                  <a:lnTo>
                    <a:pt x="779433" y="730738"/>
                  </a:lnTo>
                  <a:lnTo>
                    <a:pt x="541308" y="968863"/>
                  </a:lnTo>
                  <a:lnTo>
                    <a:pt x="238125" y="968863"/>
                  </a:lnTo>
                  <a:lnTo>
                    <a:pt x="0" y="730738"/>
                  </a:lnTo>
                  <a:lnTo>
                    <a:pt x="0" y="238125"/>
                  </a:lnTo>
                  <a:lnTo>
                    <a:pt x="238125" y="0"/>
                  </a:lnTo>
                  <a:lnTo>
                    <a:pt x="541308" y="0"/>
                  </a:lnTo>
                  <a:close/>
                </a:path>
              </a:pathLst>
            </a:custGeom>
            <a:solidFill>
              <a:srgbClr val="063C9F">
                <a:alpha val="60000"/>
              </a:srgbClr>
            </a:solidFill>
          </p:spPr>
        </p:sp>
        <p:sp>
          <p:nvSpPr>
            <p:cNvPr id="10" name="TextBox 10"/>
            <p:cNvSpPr txBox="1"/>
            <p:nvPr/>
          </p:nvSpPr>
          <p:spPr>
            <a:xfrm>
              <a:off x="63500" y="25400"/>
              <a:ext cx="685800" cy="7239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5818645" y="-4230979"/>
            <a:ext cx="5499607" cy="5488133"/>
            <a:chOff x="0" y="0"/>
            <a:chExt cx="840698" cy="838944"/>
          </a:xfrm>
        </p:grpSpPr>
        <p:sp>
          <p:nvSpPr>
            <p:cNvPr id="12" name="Freeform 12"/>
            <p:cNvSpPr/>
            <p:nvPr/>
          </p:nvSpPr>
          <p:spPr>
            <a:xfrm>
              <a:off x="0" y="0"/>
              <a:ext cx="840698" cy="838944"/>
            </a:xfrm>
            <a:custGeom>
              <a:avLst/>
              <a:gdLst/>
              <a:ahLst/>
              <a:cxnLst/>
              <a:rect l="l" t="t" r="r" b="b"/>
              <a:pathLst>
                <a:path w="840698" h="838944">
                  <a:moveTo>
                    <a:pt x="602573" y="0"/>
                  </a:moveTo>
                  <a:lnTo>
                    <a:pt x="840698" y="238125"/>
                  </a:lnTo>
                  <a:lnTo>
                    <a:pt x="840698" y="600819"/>
                  </a:lnTo>
                  <a:lnTo>
                    <a:pt x="602573" y="838944"/>
                  </a:lnTo>
                  <a:lnTo>
                    <a:pt x="238125" y="838944"/>
                  </a:lnTo>
                  <a:lnTo>
                    <a:pt x="0" y="600819"/>
                  </a:lnTo>
                  <a:lnTo>
                    <a:pt x="0" y="238125"/>
                  </a:lnTo>
                  <a:lnTo>
                    <a:pt x="238125" y="0"/>
                  </a:lnTo>
                  <a:lnTo>
                    <a:pt x="602573" y="0"/>
                  </a:lnTo>
                  <a:close/>
                </a:path>
              </a:pathLst>
            </a:custGeom>
            <a:solidFill>
              <a:srgbClr val="063C9F">
                <a:alpha val="93725"/>
              </a:srgbClr>
            </a:solidFill>
          </p:spPr>
        </p:sp>
        <p:sp>
          <p:nvSpPr>
            <p:cNvPr id="13" name="TextBox 13"/>
            <p:cNvSpPr txBox="1"/>
            <p:nvPr/>
          </p:nvSpPr>
          <p:spPr>
            <a:xfrm>
              <a:off x="63500" y="25400"/>
              <a:ext cx="685800" cy="723900"/>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6591545" y="8410656"/>
            <a:ext cx="5692067" cy="5645236"/>
            <a:chOff x="0" y="0"/>
            <a:chExt cx="819543" cy="812800"/>
          </a:xfrm>
        </p:grpSpPr>
        <p:sp>
          <p:nvSpPr>
            <p:cNvPr id="15" name="Freeform 15"/>
            <p:cNvSpPr/>
            <p:nvPr/>
          </p:nvSpPr>
          <p:spPr>
            <a:xfrm>
              <a:off x="0" y="0"/>
              <a:ext cx="819543" cy="812800"/>
            </a:xfrm>
            <a:custGeom>
              <a:avLst/>
              <a:gdLst/>
              <a:ahLst/>
              <a:cxnLst/>
              <a:rect l="l" t="t" r="r" b="b"/>
              <a:pathLst>
                <a:path w="819543" h="812800">
                  <a:moveTo>
                    <a:pt x="581418" y="0"/>
                  </a:moveTo>
                  <a:lnTo>
                    <a:pt x="819543" y="238125"/>
                  </a:lnTo>
                  <a:lnTo>
                    <a:pt x="819543" y="574675"/>
                  </a:lnTo>
                  <a:lnTo>
                    <a:pt x="581418" y="812800"/>
                  </a:lnTo>
                  <a:lnTo>
                    <a:pt x="238125" y="812800"/>
                  </a:lnTo>
                  <a:lnTo>
                    <a:pt x="0" y="574675"/>
                  </a:lnTo>
                  <a:lnTo>
                    <a:pt x="0" y="238125"/>
                  </a:lnTo>
                  <a:lnTo>
                    <a:pt x="238125" y="0"/>
                  </a:lnTo>
                  <a:lnTo>
                    <a:pt x="581418" y="0"/>
                  </a:lnTo>
                  <a:close/>
                </a:path>
              </a:pathLst>
            </a:custGeom>
            <a:solidFill>
              <a:srgbClr val="063C9F"/>
            </a:solidFill>
          </p:spPr>
        </p:sp>
        <p:sp>
          <p:nvSpPr>
            <p:cNvPr id="16" name="TextBox 16"/>
            <p:cNvSpPr txBox="1"/>
            <p:nvPr/>
          </p:nvSpPr>
          <p:spPr>
            <a:xfrm>
              <a:off x="63500" y="25400"/>
              <a:ext cx="685800" cy="723900"/>
            </a:xfrm>
            <a:prstGeom prst="rect">
              <a:avLst/>
            </a:prstGeom>
          </p:spPr>
          <p:txBody>
            <a:bodyPr lIns="50800" tIns="50800" rIns="50800" bIns="50800" rtlCol="0" anchor="ctr"/>
            <a:lstStyle/>
            <a:p>
              <a:pPr algn="ctr">
                <a:lnSpc>
                  <a:spcPts val="2659"/>
                </a:lnSpc>
                <a:spcBef>
                  <a:spcPct val="0"/>
                </a:spcBef>
              </a:pPr>
              <a:endParaRPr/>
            </a:p>
          </p:txBody>
        </p:sp>
      </p:grpSp>
      <p:pic>
        <p:nvPicPr>
          <p:cNvPr id="17" name="Picture 17"/>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flipH="1">
            <a:off x="11977440" y="-1855852"/>
            <a:ext cx="7937421" cy="5417290"/>
          </a:xfrm>
          <a:prstGeom prst="rect">
            <a:avLst/>
          </a:prstGeom>
        </p:spPr>
      </p:pic>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flipH="1">
            <a:off x="12399778" y="5671815"/>
            <a:ext cx="10285069" cy="7019560"/>
          </a:xfrm>
          <a:prstGeom prst="rect">
            <a:avLst/>
          </a:prstGeom>
        </p:spPr>
      </p:pic>
      <p:sp>
        <p:nvSpPr>
          <p:cNvPr id="20" name="TextBox 20"/>
          <p:cNvSpPr txBox="1"/>
          <p:nvPr/>
        </p:nvSpPr>
        <p:spPr>
          <a:xfrm>
            <a:off x="7039205" y="3765835"/>
            <a:ext cx="11320327" cy="1107996"/>
          </a:xfrm>
          <a:prstGeom prst="rect">
            <a:avLst/>
          </a:prstGeom>
        </p:spPr>
        <p:txBody>
          <a:bodyPr wrap="square" lIns="0" tIns="0" rIns="0" bIns="0" rtlCol="0" anchor="t">
            <a:spAutoFit/>
          </a:bodyPr>
          <a:lstStyle/>
          <a:p>
            <a:r>
              <a:rPr lang="en-US" sz="7200" b="1" dirty="0" smtClean="0"/>
              <a:t>Broker </a:t>
            </a:r>
            <a:r>
              <a:rPr lang="en-US" sz="7200" b="1" dirty="0"/>
              <a:t>Architectural </a:t>
            </a:r>
            <a:r>
              <a:rPr lang="en-US" sz="7200" b="1" dirty="0" smtClean="0"/>
              <a:t>Pattern </a:t>
            </a:r>
            <a:endParaRPr lang="en-US" sz="7200" b="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084" t="13273" r="21036" b="23508"/>
          <a:stretch>
            <a:fillRect/>
          </a:stretch>
        </p:blipFill>
        <p:spPr>
          <a:xfrm>
            <a:off x="0" y="0"/>
            <a:ext cx="18288000" cy="10287000"/>
          </a:xfrm>
          <a:prstGeom prst="rect">
            <a:avLst/>
          </a:prstGeom>
        </p:spPr>
      </p:pic>
      <p:sp>
        <p:nvSpPr>
          <p:cNvPr id="3" name="TextBox 3"/>
          <p:cNvSpPr txBox="1"/>
          <p:nvPr/>
        </p:nvSpPr>
        <p:spPr>
          <a:xfrm>
            <a:off x="2209800" y="1914384"/>
            <a:ext cx="14862758" cy="6771084"/>
          </a:xfrm>
          <a:prstGeom prst="rect">
            <a:avLst/>
          </a:prstGeom>
        </p:spPr>
        <p:txBody>
          <a:bodyPr wrap="square" lIns="0" tIns="0" rIns="0" bIns="0" rtlCol="0" anchor="t">
            <a:spAutoFit/>
          </a:bodyPr>
          <a:lstStyle/>
          <a:p>
            <a:pPr marL="285750" indent="-285750">
              <a:buFont typeface="Arial" panose="020B0604020202020204" pitchFamily="34" charset="0"/>
              <a:buChar char="•"/>
            </a:pPr>
            <a:r>
              <a:rPr lang="en-US" sz="4000" dirty="0">
                <a:solidFill>
                  <a:schemeClr val="bg1">
                    <a:lumMod val="95000"/>
                  </a:schemeClr>
                </a:solidFill>
              </a:rPr>
              <a:t>Broker is responsible for coordinating communication, such as forwarding and dispatching the results and exceptions. It can be either an invocation-oriented </a:t>
            </a:r>
            <a:r>
              <a:rPr lang="en-US" sz="4000" dirty="0" smtClean="0">
                <a:solidFill>
                  <a:schemeClr val="bg1">
                    <a:lumMod val="95000"/>
                  </a:schemeClr>
                </a:solidFill>
              </a:rPr>
              <a:t>service</a:t>
            </a:r>
            <a:r>
              <a:rPr lang="en-US" sz="4000" dirty="0">
                <a:solidFill>
                  <a:schemeClr val="bg1">
                    <a:lumMod val="95000"/>
                  </a:schemeClr>
                </a:solidFill>
              </a:rPr>
              <a:t>, a document or message - oriented broker to which clients send a message.</a:t>
            </a:r>
          </a:p>
          <a:p>
            <a:pPr marL="285750" indent="-285750">
              <a:buFont typeface="Arial" panose="020B0604020202020204" pitchFamily="34" charset="0"/>
              <a:buChar char="•"/>
            </a:pPr>
            <a:r>
              <a:rPr lang="en-US" sz="4000" dirty="0">
                <a:solidFill>
                  <a:schemeClr val="bg1">
                    <a:lumMod val="95000"/>
                  </a:schemeClr>
                </a:solidFill>
              </a:rPr>
              <a:t>It is responsible for brokering the service requests, locating a proper server, transmitting requests, and sending responses back to clients.</a:t>
            </a:r>
          </a:p>
          <a:p>
            <a:pPr marL="285750" indent="-285750">
              <a:buFont typeface="Arial" panose="020B0604020202020204" pitchFamily="34" charset="0"/>
              <a:buChar char="•"/>
            </a:pPr>
            <a:r>
              <a:rPr lang="en-US" sz="4000" dirty="0">
                <a:solidFill>
                  <a:schemeClr val="bg1">
                    <a:lumMod val="95000"/>
                  </a:schemeClr>
                </a:solidFill>
              </a:rPr>
              <a:t>It retains the servers’ registration information including their functionality and services as well as location information.</a:t>
            </a:r>
          </a:p>
          <a:p>
            <a:pPr marL="285750" indent="-285750">
              <a:buFont typeface="Arial" panose="020B0604020202020204" pitchFamily="34" charset="0"/>
              <a:buChar char="•"/>
            </a:pPr>
            <a:r>
              <a:rPr lang="en-US" sz="4000" dirty="0">
                <a:solidFill>
                  <a:schemeClr val="bg1">
                    <a:lumMod val="95000"/>
                  </a:schemeClr>
                </a:solidFill>
              </a:rPr>
              <a:t>It provides APIs for clients to request, servers to respond, registering or unregistering server components, transferring messages, and locating servers.</a:t>
            </a:r>
          </a:p>
        </p:txBody>
      </p:sp>
      <p:sp>
        <p:nvSpPr>
          <p:cNvPr id="18" name="AutoShape 18"/>
          <p:cNvSpPr/>
          <p:nvPr/>
        </p:nvSpPr>
        <p:spPr>
          <a:xfrm>
            <a:off x="12326708" y="852425"/>
            <a:ext cx="6492240" cy="0"/>
          </a:xfrm>
          <a:prstGeom prst="line">
            <a:avLst/>
          </a:prstGeom>
          <a:ln w="38100" cap="flat">
            <a:solidFill>
              <a:srgbClr val="FFFFFF"/>
            </a:solidFill>
            <a:prstDash val="solid"/>
            <a:headEnd type="none" w="sm" len="sm"/>
            <a:tailEnd type="none" w="sm" len="sm"/>
          </a:ln>
        </p:spPr>
      </p:sp>
      <p:sp>
        <p:nvSpPr>
          <p:cNvPr id="19" name="AutoShape 19"/>
          <p:cNvSpPr/>
          <p:nvPr/>
        </p:nvSpPr>
        <p:spPr>
          <a:xfrm>
            <a:off x="7079282" y="9429133"/>
            <a:ext cx="12970765" cy="0"/>
          </a:xfrm>
          <a:prstGeom prst="line">
            <a:avLst/>
          </a:prstGeom>
          <a:ln w="38100" cap="flat">
            <a:solidFill>
              <a:srgbClr val="FFFFFF"/>
            </a:solidFill>
            <a:prstDash val="solid"/>
            <a:headEnd type="none" w="sm" len="sm"/>
            <a:tailEnd type="none" w="sm" len="sm"/>
          </a:ln>
        </p:spPr>
      </p:sp>
      <p:pic>
        <p:nvPicPr>
          <p:cNvPr id="20" name="Picture 20"/>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4506206" y="9391033"/>
            <a:ext cx="2655293" cy="391656"/>
          </a:xfrm>
          <a:prstGeom prst="rect">
            <a:avLst/>
          </a:prstGeom>
        </p:spPr>
      </p:pic>
      <p:pic>
        <p:nvPicPr>
          <p:cNvPr id="21" name="Picture 21"/>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9111987" y="789507"/>
            <a:ext cx="3243296" cy="478386"/>
          </a:xfrm>
          <a:prstGeom prst="rect">
            <a:avLst/>
          </a:prstGeom>
        </p:spPr>
      </p:pic>
      <p:sp>
        <p:nvSpPr>
          <p:cNvPr id="4" name="Rectangle 3"/>
          <p:cNvSpPr/>
          <p:nvPr/>
        </p:nvSpPr>
        <p:spPr>
          <a:xfrm>
            <a:off x="2288419" y="575475"/>
            <a:ext cx="4790863" cy="1015663"/>
          </a:xfrm>
          <a:prstGeom prst="rect">
            <a:avLst/>
          </a:prstGeom>
        </p:spPr>
        <p:txBody>
          <a:bodyPr wrap="none">
            <a:spAutoFit/>
          </a:bodyPr>
          <a:lstStyle/>
          <a:p>
            <a:r>
              <a:rPr lang="en-US" sz="6000" b="1" u="sng" dirty="0" smtClean="0">
                <a:solidFill>
                  <a:schemeClr val="bg1">
                    <a:lumMod val="95000"/>
                  </a:schemeClr>
                </a:solidFill>
              </a:rPr>
              <a:t>APPLICATIONS</a:t>
            </a:r>
            <a:endParaRPr lang="en-US" sz="6000" b="1" u="sng"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374" t="29245" r="19746" b="7536"/>
          <a:stretch>
            <a:fillRect/>
          </a:stretch>
        </p:blipFill>
        <p:spPr>
          <a:xfrm>
            <a:off x="0" y="0"/>
            <a:ext cx="18288000" cy="10287000"/>
          </a:xfrm>
          <a:prstGeom prst="rect">
            <a:avLst/>
          </a:prstGeom>
        </p:spPr>
      </p:pic>
      <p:sp>
        <p:nvSpPr>
          <p:cNvPr id="7" name="TextBox 7"/>
          <p:cNvSpPr txBox="1"/>
          <p:nvPr/>
        </p:nvSpPr>
        <p:spPr>
          <a:xfrm>
            <a:off x="3982033" y="7084832"/>
            <a:ext cx="4926157" cy="337208"/>
          </a:xfrm>
          <a:prstGeom prst="rect">
            <a:avLst/>
          </a:prstGeom>
        </p:spPr>
        <p:txBody>
          <a:bodyPr lIns="0" tIns="0" rIns="0" bIns="0" rtlCol="0" anchor="t">
            <a:spAutoFit/>
          </a:bodyPr>
          <a:lstStyle/>
          <a:p>
            <a:pPr>
              <a:lnSpc>
                <a:spcPts val="2840"/>
              </a:lnSpc>
              <a:spcBef>
                <a:spcPct val="0"/>
              </a:spcBef>
            </a:pPr>
            <a:endParaRPr lang="en-US" sz="2029" dirty="0">
              <a:solidFill>
                <a:srgbClr val="FFFFFF"/>
              </a:solidFill>
              <a:latin typeface="TT Supermolot Neue Condensed"/>
            </a:endParaRPr>
          </a:p>
        </p:txBody>
      </p:sp>
      <p:sp>
        <p:nvSpPr>
          <p:cNvPr id="13" name="TextBox 13"/>
          <p:cNvSpPr txBox="1"/>
          <p:nvPr/>
        </p:nvSpPr>
        <p:spPr>
          <a:xfrm>
            <a:off x="2857622" y="5283996"/>
            <a:ext cx="648161" cy="746386"/>
          </a:xfrm>
          <a:prstGeom prst="rect">
            <a:avLst/>
          </a:prstGeom>
        </p:spPr>
        <p:txBody>
          <a:bodyPr lIns="0" tIns="0" rIns="0" bIns="0" rtlCol="0" anchor="t">
            <a:spAutoFit/>
          </a:bodyPr>
          <a:lstStyle/>
          <a:p>
            <a:pPr algn="ctr">
              <a:lnSpc>
                <a:spcPts val="6110"/>
              </a:lnSpc>
            </a:pPr>
            <a:endParaRPr lang="en-US" sz="4364" dirty="0">
              <a:solidFill>
                <a:srgbClr val="FFFFFF"/>
              </a:solidFill>
              <a:latin typeface="TT Supermolot Condensed Bold"/>
            </a:endParaRPr>
          </a:p>
        </p:txBody>
      </p:sp>
      <p:sp>
        <p:nvSpPr>
          <p:cNvPr id="17" name="AutoShape 17"/>
          <p:cNvSpPr/>
          <p:nvPr/>
        </p:nvSpPr>
        <p:spPr>
          <a:xfrm>
            <a:off x="5624330" y="788776"/>
            <a:ext cx="13205694" cy="0"/>
          </a:xfrm>
          <a:prstGeom prst="line">
            <a:avLst/>
          </a:prstGeom>
          <a:ln w="38100" cap="flat">
            <a:solidFill>
              <a:srgbClr val="FFFFFF"/>
            </a:solidFill>
            <a:prstDash val="solid"/>
            <a:headEnd type="none" w="sm" len="sm"/>
            <a:tailEnd type="none" w="sm" len="sm"/>
          </a:ln>
        </p:spPr>
      </p:sp>
      <p:sp>
        <p:nvSpPr>
          <p:cNvPr id="18" name="AutoShape 18"/>
          <p:cNvSpPr/>
          <p:nvPr/>
        </p:nvSpPr>
        <p:spPr>
          <a:xfrm>
            <a:off x="-397885" y="9414594"/>
            <a:ext cx="12970765" cy="0"/>
          </a:xfrm>
          <a:prstGeom prst="line">
            <a:avLst/>
          </a:prstGeom>
          <a:ln w="38100" cap="flat">
            <a:solidFill>
              <a:srgbClr val="FFFFFF"/>
            </a:solidFill>
            <a:prstDash val="solid"/>
            <a:headEnd type="none" w="sm" len="sm"/>
            <a:tailEnd type="none" w="sm" len="sm"/>
          </a:ln>
        </p:spPr>
      </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969037" y="740347"/>
            <a:ext cx="2655293" cy="391656"/>
          </a:xfrm>
          <a:prstGeom prst="rect">
            <a:avLst/>
          </a:prstGeom>
        </p:spPr>
      </p:pic>
      <p:pic>
        <p:nvPicPr>
          <p:cNvPr id="20" name="Picture 20"/>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2563355" y="9119622"/>
            <a:ext cx="2655293" cy="391656"/>
          </a:xfrm>
          <a:prstGeom prst="rect">
            <a:avLst/>
          </a:prstGeom>
        </p:spPr>
      </p:pic>
      <p:sp>
        <p:nvSpPr>
          <p:cNvPr id="22" name="Rectangle 21"/>
          <p:cNvSpPr/>
          <p:nvPr/>
        </p:nvSpPr>
        <p:spPr>
          <a:xfrm>
            <a:off x="19172" y="2452277"/>
            <a:ext cx="3324949" cy="769441"/>
          </a:xfrm>
          <a:prstGeom prst="rect">
            <a:avLst/>
          </a:prstGeom>
        </p:spPr>
        <p:txBody>
          <a:bodyPr wrap="none">
            <a:spAutoFit/>
          </a:bodyPr>
          <a:lstStyle/>
          <a:p>
            <a:r>
              <a:rPr lang="en-US" sz="4400" u="sng" dirty="0" smtClean="0">
                <a:solidFill>
                  <a:schemeClr val="bg1">
                    <a:lumMod val="95000"/>
                  </a:schemeClr>
                </a:solidFill>
                <a:latin typeface="Heebo"/>
              </a:rPr>
              <a:t>Advantages:</a:t>
            </a:r>
            <a:endParaRPr lang="en-US" sz="4400" b="0" i="0" u="sng" dirty="0">
              <a:solidFill>
                <a:schemeClr val="bg1">
                  <a:lumMod val="95000"/>
                </a:schemeClr>
              </a:solidFill>
              <a:effectLst/>
              <a:latin typeface="Heebo"/>
            </a:endParaRPr>
          </a:p>
        </p:txBody>
      </p:sp>
      <p:sp>
        <p:nvSpPr>
          <p:cNvPr id="23" name="Rectangle 22"/>
          <p:cNvSpPr/>
          <p:nvPr/>
        </p:nvSpPr>
        <p:spPr>
          <a:xfrm>
            <a:off x="19050" y="3456585"/>
            <a:ext cx="9144000" cy="4401205"/>
          </a:xfrm>
          <a:prstGeom prst="rect">
            <a:avLst/>
          </a:prstGeom>
        </p:spPr>
        <p:txBody>
          <a:bodyPr>
            <a:spAutoFit/>
          </a:bodyPr>
          <a:lstStyle/>
          <a:p>
            <a:pPr algn="just">
              <a:buFont typeface="Arial" panose="020B0604020202020204" pitchFamily="34" charset="0"/>
              <a:buChar char="•"/>
            </a:pPr>
            <a:r>
              <a:rPr lang="en-US" sz="2800" b="1" dirty="0">
                <a:solidFill>
                  <a:schemeClr val="bg1">
                    <a:lumMod val="95000"/>
                  </a:schemeClr>
                </a:solidFill>
                <a:latin typeface="Nunito"/>
              </a:rPr>
              <a:t>Resource sharing</a:t>
            </a:r>
            <a:r>
              <a:rPr lang="en-US" sz="2800" dirty="0">
                <a:solidFill>
                  <a:schemeClr val="bg1">
                    <a:lumMod val="95000"/>
                  </a:schemeClr>
                </a:solidFill>
                <a:latin typeface="Nunito"/>
              </a:rPr>
              <a:t> − Sharing of hardware and software resources.</a:t>
            </a:r>
          </a:p>
          <a:p>
            <a:pPr algn="just">
              <a:buFont typeface="Arial" panose="020B0604020202020204" pitchFamily="34" charset="0"/>
              <a:buChar char="•"/>
            </a:pPr>
            <a:r>
              <a:rPr lang="en-US" sz="2800" b="1" dirty="0">
                <a:solidFill>
                  <a:schemeClr val="bg1">
                    <a:lumMod val="95000"/>
                  </a:schemeClr>
                </a:solidFill>
                <a:latin typeface="Nunito"/>
              </a:rPr>
              <a:t>Openness</a:t>
            </a:r>
            <a:r>
              <a:rPr lang="en-US" sz="2800" dirty="0">
                <a:solidFill>
                  <a:schemeClr val="bg1">
                    <a:lumMod val="95000"/>
                  </a:schemeClr>
                </a:solidFill>
                <a:latin typeface="Nunito"/>
              </a:rPr>
              <a:t> − Flexibility of using hardware and software of different vendors.</a:t>
            </a:r>
          </a:p>
          <a:p>
            <a:pPr algn="just">
              <a:buFont typeface="Arial" panose="020B0604020202020204" pitchFamily="34" charset="0"/>
              <a:buChar char="•"/>
            </a:pPr>
            <a:r>
              <a:rPr lang="en-US" sz="2800" b="1" dirty="0">
                <a:solidFill>
                  <a:schemeClr val="bg1">
                    <a:lumMod val="95000"/>
                  </a:schemeClr>
                </a:solidFill>
                <a:latin typeface="Nunito"/>
              </a:rPr>
              <a:t>Concurrency</a:t>
            </a:r>
            <a:r>
              <a:rPr lang="en-US" sz="2800" dirty="0">
                <a:solidFill>
                  <a:schemeClr val="bg1">
                    <a:lumMod val="95000"/>
                  </a:schemeClr>
                </a:solidFill>
                <a:latin typeface="Nunito"/>
              </a:rPr>
              <a:t> − Concurrent processing to enhance performance.</a:t>
            </a:r>
          </a:p>
          <a:p>
            <a:pPr algn="just">
              <a:buFont typeface="Arial" panose="020B0604020202020204" pitchFamily="34" charset="0"/>
              <a:buChar char="•"/>
            </a:pPr>
            <a:r>
              <a:rPr lang="en-US" sz="2800" b="1" dirty="0">
                <a:solidFill>
                  <a:schemeClr val="bg1">
                    <a:lumMod val="95000"/>
                  </a:schemeClr>
                </a:solidFill>
                <a:latin typeface="Nunito"/>
              </a:rPr>
              <a:t>Scalability</a:t>
            </a:r>
            <a:r>
              <a:rPr lang="en-US" sz="2800" dirty="0">
                <a:solidFill>
                  <a:schemeClr val="bg1">
                    <a:lumMod val="95000"/>
                  </a:schemeClr>
                </a:solidFill>
                <a:latin typeface="Nunito"/>
              </a:rPr>
              <a:t> − Increased throughput by adding new resources.</a:t>
            </a:r>
          </a:p>
          <a:p>
            <a:pPr algn="just">
              <a:buFont typeface="Arial" panose="020B0604020202020204" pitchFamily="34" charset="0"/>
              <a:buChar char="•"/>
            </a:pPr>
            <a:r>
              <a:rPr lang="en-US" sz="2800" b="1" dirty="0">
                <a:solidFill>
                  <a:schemeClr val="bg1">
                    <a:lumMod val="95000"/>
                  </a:schemeClr>
                </a:solidFill>
                <a:latin typeface="Nunito"/>
              </a:rPr>
              <a:t>Fault tolerance</a:t>
            </a:r>
            <a:r>
              <a:rPr lang="en-US" sz="2800" dirty="0">
                <a:solidFill>
                  <a:schemeClr val="bg1">
                    <a:lumMod val="95000"/>
                  </a:schemeClr>
                </a:solidFill>
                <a:latin typeface="Nunito"/>
              </a:rPr>
              <a:t> − The ability to continue in operation after a fault has occurred</a:t>
            </a:r>
            <a:r>
              <a:rPr lang="en-US" dirty="0">
                <a:solidFill>
                  <a:srgbClr val="000000"/>
                </a:solidFill>
                <a:latin typeface="Nunito"/>
              </a:rPr>
              <a:t>.</a:t>
            </a:r>
            <a:endParaRPr lang="en-US" b="0" i="0" dirty="0">
              <a:solidFill>
                <a:srgbClr val="000000"/>
              </a:solidFill>
              <a:effectLst/>
              <a:latin typeface="Nunito"/>
            </a:endParaRPr>
          </a:p>
        </p:txBody>
      </p:sp>
      <p:sp>
        <p:nvSpPr>
          <p:cNvPr id="24" name="Rectangle 23"/>
          <p:cNvSpPr/>
          <p:nvPr/>
        </p:nvSpPr>
        <p:spPr>
          <a:xfrm>
            <a:off x="9585701" y="2483055"/>
            <a:ext cx="3720890" cy="707886"/>
          </a:xfrm>
          <a:prstGeom prst="rect">
            <a:avLst/>
          </a:prstGeom>
        </p:spPr>
        <p:txBody>
          <a:bodyPr wrap="none">
            <a:spAutoFit/>
          </a:bodyPr>
          <a:lstStyle/>
          <a:p>
            <a:r>
              <a:rPr lang="en-US" sz="4000" u="sng" dirty="0" smtClean="0">
                <a:solidFill>
                  <a:schemeClr val="bg1">
                    <a:lumMod val="95000"/>
                  </a:schemeClr>
                </a:solidFill>
                <a:latin typeface="Heebo"/>
              </a:rPr>
              <a:t>Disadvantages:</a:t>
            </a:r>
            <a:endParaRPr lang="en-US" sz="4000" b="0" i="0" u="sng" dirty="0">
              <a:solidFill>
                <a:schemeClr val="bg1">
                  <a:lumMod val="95000"/>
                </a:schemeClr>
              </a:solidFill>
              <a:effectLst/>
              <a:latin typeface="Heebo"/>
            </a:endParaRPr>
          </a:p>
        </p:txBody>
      </p:sp>
      <p:sp>
        <p:nvSpPr>
          <p:cNvPr id="25" name="Rectangle 24"/>
          <p:cNvSpPr/>
          <p:nvPr/>
        </p:nvSpPr>
        <p:spPr>
          <a:xfrm>
            <a:off x="9585701" y="3395031"/>
            <a:ext cx="8610600" cy="4524315"/>
          </a:xfrm>
          <a:prstGeom prst="rect">
            <a:avLst/>
          </a:prstGeom>
        </p:spPr>
        <p:txBody>
          <a:bodyPr wrap="square">
            <a:spAutoFit/>
          </a:bodyPr>
          <a:lstStyle/>
          <a:p>
            <a:pPr algn="just">
              <a:buFont typeface="Arial" panose="020B0604020202020204" pitchFamily="34" charset="0"/>
              <a:buChar char="•"/>
            </a:pPr>
            <a:r>
              <a:rPr lang="en-US" sz="3200" b="1" dirty="0">
                <a:solidFill>
                  <a:schemeClr val="bg1">
                    <a:lumMod val="95000"/>
                  </a:schemeClr>
                </a:solidFill>
                <a:latin typeface="Nunito"/>
              </a:rPr>
              <a:t>Complexity</a:t>
            </a:r>
            <a:r>
              <a:rPr lang="en-US" sz="3200" dirty="0">
                <a:solidFill>
                  <a:schemeClr val="bg1">
                    <a:lumMod val="95000"/>
                  </a:schemeClr>
                </a:solidFill>
                <a:latin typeface="Nunito"/>
              </a:rPr>
              <a:t> − They are more complex than centralized systems.</a:t>
            </a:r>
          </a:p>
          <a:p>
            <a:pPr algn="just">
              <a:buFont typeface="Arial" panose="020B0604020202020204" pitchFamily="34" charset="0"/>
              <a:buChar char="•"/>
            </a:pPr>
            <a:r>
              <a:rPr lang="en-US" sz="3200" b="1" dirty="0">
                <a:solidFill>
                  <a:schemeClr val="bg1">
                    <a:lumMod val="95000"/>
                  </a:schemeClr>
                </a:solidFill>
                <a:latin typeface="Nunito"/>
              </a:rPr>
              <a:t>Security</a:t>
            </a:r>
            <a:r>
              <a:rPr lang="en-US" sz="3200" dirty="0">
                <a:solidFill>
                  <a:schemeClr val="bg1">
                    <a:lumMod val="95000"/>
                  </a:schemeClr>
                </a:solidFill>
                <a:latin typeface="Nunito"/>
              </a:rPr>
              <a:t> − More susceptible to external attack.</a:t>
            </a:r>
          </a:p>
          <a:p>
            <a:pPr algn="just">
              <a:buFont typeface="Arial" panose="020B0604020202020204" pitchFamily="34" charset="0"/>
              <a:buChar char="•"/>
            </a:pPr>
            <a:r>
              <a:rPr lang="en-US" sz="3200" b="1" dirty="0">
                <a:solidFill>
                  <a:schemeClr val="bg1">
                    <a:lumMod val="95000"/>
                  </a:schemeClr>
                </a:solidFill>
                <a:latin typeface="Nunito"/>
              </a:rPr>
              <a:t>Manageability</a:t>
            </a:r>
            <a:r>
              <a:rPr lang="en-US" sz="3200" dirty="0">
                <a:solidFill>
                  <a:schemeClr val="bg1">
                    <a:lumMod val="95000"/>
                  </a:schemeClr>
                </a:solidFill>
                <a:latin typeface="Nunito"/>
              </a:rPr>
              <a:t> − More effort required for system management.</a:t>
            </a:r>
          </a:p>
          <a:p>
            <a:pPr algn="just">
              <a:buFont typeface="Arial" panose="020B0604020202020204" pitchFamily="34" charset="0"/>
              <a:buChar char="•"/>
            </a:pPr>
            <a:r>
              <a:rPr lang="en-US" sz="3200" b="1" dirty="0">
                <a:solidFill>
                  <a:schemeClr val="bg1">
                    <a:lumMod val="95000"/>
                  </a:schemeClr>
                </a:solidFill>
                <a:latin typeface="Nunito"/>
              </a:rPr>
              <a:t>Unpredictability</a:t>
            </a:r>
            <a:r>
              <a:rPr lang="en-US" sz="3200" dirty="0">
                <a:solidFill>
                  <a:schemeClr val="bg1">
                    <a:lumMod val="95000"/>
                  </a:schemeClr>
                </a:solidFill>
                <a:latin typeface="Nunito"/>
              </a:rPr>
              <a:t> − Unpredictable responses depending on the system organization and network load.</a:t>
            </a:r>
            <a:endParaRPr lang="en-US" sz="3200" b="0" i="0" dirty="0">
              <a:solidFill>
                <a:schemeClr val="bg1">
                  <a:lumMod val="95000"/>
                </a:schemeClr>
              </a:solidFill>
              <a:effectLst/>
              <a:latin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5121" t="10207" b="26573"/>
          <a:stretch>
            <a:fillRect/>
          </a:stretch>
        </p:blipFill>
        <p:spPr>
          <a:xfrm>
            <a:off x="0" y="-4791"/>
            <a:ext cx="18288000" cy="10287000"/>
          </a:xfrm>
          <a:prstGeom prst="rect">
            <a:avLst/>
          </a:prstGeom>
        </p:spPr>
      </p:pic>
      <p:sp>
        <p:nvSpPr>
          <p:cNvPr id="3" name="AutoShape 3"/>
          <p:cNvSpPr/>
          <p:nvPr/>
        </p:nvSpPr>
        <p:spPr>
          <a:xfrm>
            <a:off x="5411777" y="1336040"/>
            <a:ext cx="13688909" cy="0"/>
          </a:xfrm>
          <a:prstGeom prst="line">
            <a:avLst/>
          </a:prstGeom>
          <a:ln w="38100" cap="flat">
            <a:solidFill>
              <a:srgbClr val="FFFFFF"/>
            </a:solidFill>
            <a:prstDash val="solid"/>
            <a:headEnd type="oval" w="lg" len="lg"/>
            <a:tailEnd type="none" w="sm" len="sm"/>
          </a:ln>
        </p:spPr>
      </p:sp>
      <p:sp>
        <p:nvSpPr>
          <p:cNvPr id="4" name="AutoShape 4"/>
          <p:cNvSpPr/>
          <p:nvPr/>
        </p:nvSpPr>
        <p:spPr>
          <a:xfrm rot="-10800000">
            <a:off x="-1996210" y="8772709"/>
            <a:ext cx="10889519" cy="0"/>
          </a:xfrm>
          <a:prstGeom prst="line">
            <a:avLst/>
          </a:prstGeom>
          <a:ln w="28575" cap="flat">
            <a:solidFill>
              <a:srgbClr val="FFFFFF"/>
            </a:solidFill>
            <a:prstDash val="solid"/>
            <a:headEnd type="none" w="sm" len="sm"/>
            <a:tailEnd type="none" w="sm" len="sm"/>
          </a:ln>
        </p:spPr>
      </p:sp>
      <p:sp>
        <p:nvSpPr>
          <p:cNvPr id="28" name="Rectangle 27"/>
          <p:cNvSpPr/>
          <p:nvPr/>
        </p:nvSpPr>
        <p:spPr>
          <a:xfrm>
            <a:off x="3231163" y="1526928"/>
            <a:ext cx="11825673" cy="830997"/>
          </a:xfrm>
          <a:prstGeom prst="rect">
            <a:avLst/>
          </a:prstGeom>
        </p:spPr>
        <p:txBody>
          <a:bodyPr wrap="none">
            <a:spAutoFit/>
          </a:bodyPr>
          <a:lstStyle/>
          <a:p>
            <a:r>
              <a:rPr lang="en-US" sz="4800" u="sng" dirty="0">
                <a:solidFill>
                  <a:schemeClr val="bg1">
                    <a:lumMod val="95000"/>
                  </a:schemeClr>
                </a:solidFill>
                <a:latin typeface="Heebo"/>
              </a:rPr>
              <a:t>Centralized System </a:t>
            </a:r>
            <a:r>
              <a:rPr lang="en-US" sz="4800" u="sng" dirty="0" smtClean="0">
                <a:solidFill>
                  <a:schemeClr val="bg1">
                    <a:lumMod val="95000"/>
                  </a:schemeClr>
                </a:solidFill>
                <a:latin typeface="Heebo"/>
              </a:rPr>
              <a:t>vs Distributed </a:t>
            </a:r>
            <a:r>
              <a:rPr lang="en-US" sz="4800" u="sng" dirty="0">
                <a:solidFill>
                  <a:schemeClr val="bg1">
                    <a:lumMod val="95000"/>
                  </a:schemeClr>
                </a:solidFill>
                <a:latin typeface="Heebo"/>
              </a:rPr>
              <a:t>System</a:t>
            </a:r>
            <a:endParaRPr lang="en-US" sz="4800" b="0" i="0" u="sng" dirty="0">
              <a:solidFill>
                <a:schemeClr val="bg1">
                  <a:lumMod val="95000"/>
                </a:schemeClr>
              </a:solidFill>
              <a:effectLst/>
              <a:latin typeface="Heebo"/>
            </a:endParaRPr>
          </a:p>
        </p:txBody>
      </p:sp>
      <p:graphicFrame>
        <p:nvGraphicFramePr>
          <p:cNvPr id="29" name="Table 28"/>
          <p:cNvGraphicFramePr>
            <a:graphicFrameLocks noGrp="1"/>
          </p:cNvGraphicFramePr>
          <p:nvPr>
            <p:extLst>
              <p:ext uri="{D42A27DB-BD31-4B8C-83A1-F6EECF244321}">
                <p14:modId xmlns:p14="http://schemas.microsoft.com/office/powerpoint/2010/main" val="3052680815"/>
              </p:ext>
            </p:extLst>
          </p:nvPr>
        </p:nvGraphicFramePr>
        <p:xfrm>
          <a:off x="4456509" y="2676872"/>
          <a:ext cx="9374982" cy="5561568"/>
        </p:xfrm>
        <a:graphic>
          <a:graphicData uri="http://schemas.openxmlformats.org/drawingml/2006/table">
            <a:tbl>
              <a:tblPr/>
              <a:tblGrid>
                <a:gridCol w="3124994">
                  <a:extLst>
                    <a:ext uri="{9D8B030D-6E8A-4147-A177-3AD203B41FA5}">
                      <a16:colId xmlns:a16="http://schemas.microsoft.com/office/drawing/2014/main" val="2132622656"/>
                    </a:ext>
                  </a:extLst>
                </a:gridCol>
                <a:gridCol w="3659188">
                  <a:extLst>
                    <a:ext uri="{9D8B030D-6E8A-4147-A177-3AD203B41FA5}">
                      <a16:colId xmlns:a16="http://schemas.microsoft.com/office/drawing/2014/main" val="2876868913"/>
                    </a:ext>
                  </a:extLst>
                </a:gridCol>
                <a:gridCol w="2590800">
                  <a:extLst>
                    <a:ext uri="{9D8B030D-6E8A-4147-A177-3AD203B41FA5}">
                      <a16:colId xmlns:a16="http://schemas.microsoft.com/office/drawing/2014/main" val="4191271740"/>
                    </a:ext>
                  </a:extLst>
                </a:gridCol>
              </a:tblGrid>
              <a:tr h="695196">
                <a:tc>
                  <a:txBody>
                    <a:bodyPr/>
                    <a:lstStyle/>
                    <a:p>
                      <a:pPr algn="ctr" fontAlgn="t"/>
                      <a:r>
                        <a:rPr lang="en-US">
                          <a:effectLst/>
                        </a:rPr>
                        <a:t>Criteria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ctr" fontAlgn="t"/>
                      <a:r>
                        <a:rPr lang="en-US" dirty="0">
                          <a:effectLst/>
                        </a:rPr>
                        <a:t>Centralized system</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ctr" fontAlgn="t"/>
                      <a:r>
                        <a:rPr lang="en-US" dirty="0">
                          <a:effectLst/>
                        </a:rPr>
                        <a:t>Distributed System</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4086110527"/>
                  </a:ext>
                </a:extLst>
              </a:tr>
              <a:tr h="695196">
                <a:tc>
                  <a:txBody>
                    <a:bodyPr/>
                    <a:lstStyle/>
                    <a:p>
                      <a:pPr fontAlgn="t"/>
                      <a:r>
                        <a:rPr lang="en-US" dirty="0">
                          <a:solidFill>
                            <a:schemeClr val="bg1">
                              <a:lumMod val="95000"/>
                            </a:schemeClr>
                          </a:solidFill>
                          <a:effectLst/>
                        </a:rPr>
                        <a:t>Economics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solidFill>
                            <a:schemeClr val="bg1">
                              <a:lumMod val="95000"/>
                            </a:schemeClr>
                          </a:solidFill>
                          <a:effectLst/>
                        </a:rPr>
                        <a:t>Low</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solidFill>
                            <a:schemeClr val="bg1">
                              <a:lumMod val="95000"/>
                            </a:schemeClr>
                          </a:solidFill>
                          <a:effectLst/>
                        </a:rPr>
                        <a:t>High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521890467"/>
                  </a:ext>
                </a:extLst>
              </a:tr>
              <a:tr h="695196">
                <a:tc>
                  <a:txBody>
                    <a:bodyPr/>
                    <a:lstStyle/>
                    <a:p>
                      <a:pPr fontAlgn="t"/>
                      <a:r>
                        <a:rPr lang="en-US" dirty="0">
                          <a:solidFill>
                            <a:schemeClr val="bg1">
                              <a:lumMod val="95000"/>
                            </a:schemeClr>
                          </a:solidFill>
                          <a:effectLst/>
                        </a:rPr>
                        <a:t>Availability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solidFill>
                            <a:schemeClr val="bg1">
                              <a:lumMod val="95000"/>
                            </a:schemeClr>
                          </a:solidFill>
                          <a:effectLst/>
                        </a:rPr>
                        <a:t>Low</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solidFill>
                            <a:schemeClr val="bg1">
                              <a:lumMod val="95000"/>
                            </a:schemeClr>
                          </a:solidFill>
                          <a:effectLst/>
                        </a:rPr>
                        <a:t>High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570443339"/>
                  </a:ext>
                </a:extLst>
              </a:tr>
              <a:tr h="695196">
                <a:tc>
                  <a:txBody>
                    <a:bodyPr/>
                    <a:lstStyle/>
                    <a:p>
                      <a:pPr fontAlgn="t"/>
                      <a:r>
                        <a:rPr lang="en-US">
                          <a:solidFill>
                            <a:schemeClr val="bg1">
                              <a:lumMod val="95000"/>
                            </a:schemeClr>
                          </a:solidFill>
                          <a:effectLst/>
                        </a:rPr>
                        <a:t>Complexity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solidFill>
                            <a:schemeClr val="bg1">
                              <a:lumMod val="95000"/>
                            </a:schemeClr>
                          </a:solidFill>
                          <a:effectLst/>
                        </a:rPr>
                        <a:t>Low</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solidFill>
                            <a:schemeClr val="bg1">
                              <a:lumMod val="95000"/>
                            </a:schemeClr>
                          </a:solidFill>
                          <a:effectLst/>
                        </a:rPr>
                        <a:t>High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101239721"/>
                  </a:ext>
                </a:extLst>
              </a:tr>
              <a:tr h="695196">
                <a:tc>
                  <a:txBody>
                    <a:bodyPr/>
                    <a:lstStyle/>
                    <a:p>
                      <a:pPr fontAlgn="t"/>
                      <a:r>
                        <a:rPr lang="en-US">
                          <a:solidFill>
                            <a:schemeClr val="bg1">
                              <a:lumMod val="95000"/>
                            </a:schemeClr>
                          </a:solidFill>
                          <a:effectLst/>
                        </a:rPr>
                        <a:t>Consistency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solidFill>
                            <a:schemeClr val="bg1">
                              <a:lumMod val="95000"/>
                            </a:schemeClr>
                          </a:solidFill>
                          <a:effectLst/>
                        </a:rPr>
                        <a:t>Simple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solidFill>
                            <a:schemeClr val="bg1">
                              <a:lumMod val="95000"/>
                            </a:schemeClr>
                          </a:solidFill>
                          <a:effectLst/>
                        </a:rPr>
                        <a:t>High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797714217"/>
                  </a:ext>
                </a:extLst>
              </a:tr>
              <a:tr h="695196">
                <a:tc>
                  <a:txBody>
                    <a:bodyPr/>
                    <a:lstStyle/>
                    <a:p>
                      <a:pPr fontAlgn="t"/>
                      <a:r>
                        <a:rPr lang="en-US">
                          <a:solidFill>
                            <a:schemeClr val="bg1">
                              <a:lumMod val="95000"/>
                            </a:schemeClr>
                          </a:solidFill>
                          <a:effectLst/>
                        </a:rPr>
                        <a:t>Scalability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solidFill>
                            <a:schemeClr val="bg1">
                              <a:lumMod val="95000"/>
                            </a:schemeClr>
                          </a:solidFill>
                          <a:effectLst/>
                        </a:rPr>
                        <a:t>Poor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solidFill>
                            <a:schemeClr val="bg1">
                              <a:lumMod val="95000"/>
                            </a:schemeClr>
                          </a:solidFill>
                          <a:effectLst/>
                        </a:rPr>
                        <a:t>Good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7297032"/>
                  </a:ext>
                </a:extLst>
              </a:tr>
              <a:tr h="695196">
                <a:tc>
                  <a:txBody>
                    <a:bodyPr/>
                    <a:lstStyle/>
                    <a:p>
                      <a:pPr fontAlgn="t"/>
                      <a:r>
                        <a:rPr lang="en-US">
                          <a:solidFill>
                            <a:schemeClr val="bg1">
                              <a:lumMod val="95000"/>
                            </a:schemeClr>
                          </a:solidFill>
                          <a:effectLst/>
                        </a:rPr>
                        <a:t>Technology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solidFill>
                            <a:schemeClr val="bg1">
                              <a:lumMod val="95000"/>
                            </a:schemeClr>
                          </a:solidFill>
                          <a:effectLst/>
                        </a:rPr>
                        <a:t>Homogeneous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solidFill>
                            <a:schemeClr val="bg1">
                              <a:lumMod val="95000"/>
                            </a:schemeClr>
                          </a:solidFill>
                          <a:effectLst/>
                        </a:rPr>
                        <a:t>Heterogeneous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856009579"/>
                  </a:ext>
                </a:extLst>
              </a:tr>
              <a:tr h="695196">
                <a:tc>
                  <a:txBody>
                    <a:bodyPr/>
                    <a:lstStyle/>
                    <a:p>
                      <a:pPr fontAlgn="t"/>
                      <a:r>
                        <a:rPr lang="en-US">
                          <a:solidFill>
                            <a:schemeClr val="bg1">
                              <a:lumMod val="95000"/>
                            </a:schemeClr>
                          </a:solidFill>
                          <a:effectLst/>
                        </a:rPr>
                        <a:t>Security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solidFill>
                            <a:schemeClr val="bg1">
                              <a:lumMod val="95000"/>
                            </a:schemeClr>
                          </a:solidFill>
                          <a:effectLst/>
                        </a:rPr>
                        <a:t>High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solidFill>
                            <a:schemeClr val="bg1">
                              <a:lumMod val="95000"/>
                            </a:schemeClr>
                          </a:solidFill>
                          <a:effectLst/>
                        </a:rPr>
                        <a:t>Low</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883230243"/>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547" t="15854" r="21574" b="20927"/>
          <a:stretch>
            <a:fillRect/>
          </a:stretch>
        </p:blipFill>
        <p:spPr>
          <a:xfrm>
            <a:off x="0" y="-7531"/>
            <a:ext cx="18288000" cy="10287000"/>
          </a:xfrm>
          <a:prstGeom prst="rect">
            <a:avLst/>
          </a:prstGeom>
        </p:spPr>
      </p:pic>
      <p:pic>
        <p:nvPicPr>
          <p:cNvPr id="14" name="Picture 14"/>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16154400" y="1342492"/>
            <a:ext cx="3141356" cy="463350"/>
          </a:xfrm>
          <a:prstGeom prst="rect">
            <a:avLst/>
          </a:prstGeom>
        </p:spPr>
      </p:pic>
      <p:pic>
        <p:nvPicPr>
          <p:cNvPr id="15" name="Picture 15"/>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16506074" y="8496300"/>
            <a:ext cx="2789682" cy="411478"/>
          </a:xfrm>
          <a:prstGeom prst="rect">
            <a:avLst/>
          </a:prstGeom>
        </p:spPr>
      </p:pic>
      <p:sp>
        <p:nvSpPr>
          <p:cNvPr id="16" name="TextBox 16"/>
          <p:cNvSpPr txBox="1"/>
          <p:nvPr/>
        </p:nvSpPr>
        <p:spPr>
          <a:xfrm>
            <a:off x="381000" y="743170"/>
            <a:ext cx="4916477" cy="830997"/>
          </a:xfrm>
          <a:prstGeom prst="rect">
            <a:avLst/>
          </a:prstGeom>
        </p:spPr>
        <p:txBody>
          <a:bodyPr wrap="square" lIns="0" tIns="0" rIns="0" bIns="0" rtlCol="0" anchor="t">
            <a:spAutoFit/>
          </a:bodyPr>
          <a:lstStyle/>
          <a:p>
            <a:r>
              <a:rPr lang="en-US" sz="5400" b="1" u="sng" dirty="0">
                <a:solidFill>
                  <a:schemeClr val="bg1">
                    <a:lumMod val="95000"/>
                  </a:schemeClr>
                </a:solidFill>
              </a:rPr>
              <a:t>Known </a:t>
            </a:r>
            <a:r>
              <a:rPr lang="en-US" sz="5400" b="1" u="sng" dirty="0" smtClean="0">
                <a:solidFill>
                  <a:schemeClr val="bg1">
                    <a:lumMod val="95000"/>
                  </a:schemeClr>
                </a:solidFill>
              </a:rPr>
              <a:t>Uses:</a:t>
            </a:r>
            <a:endParaRPr lang="en-US" sz="5400" b="1" u="sng" dirty="0">
              <a:solidFill>
                <a:schemeClr val="bg1">
                  <a:lumMod val="95000"/>
                </a:schemeClr>
              </a:solidFill>
            </a:endParaRPr>
          </a:p>
        </p:txBody>
      </p:sp>
      <p:sp>
        <p:nvSpPr>
          <p:cNvPr id="23" name="Rectangle 22"/>
          <p:cNvSpPr/>
          <p:nvPr/>
        </p:nvSpPr>
        <p:spPr>
          <a:xfrm>
            <a:off x="381000" y="1805842"/>
            <a:ext cx="9144000" cy="2862322"/>
          </a:xfrm>
          <a:prstGeom prst="rect">
            <a:avLst/>
          </a:prstGeom>
        </p:spPr>
        <p:txBody>
          <a:bodyPr>
            <a:spAutoFit/>
          </a:bodyPr>
          <a:lstStyle/>
          <a:p>
            <a:pPr marL="285750" indent="-285750">
              <a:buFont typeface="Arial" panose="020B0604020202020204" pitchFamily="34" charset="0"/>
              <a:buChar char="•"/>
            </a:pPr>
            <a:r>
              <a:rPr lang="en-US" sz="3600" dirty="0">
                <a:solidFill>
                  <a:schemeClr val="bg1">
                    <a:lumMod val="95000"/>
                  </a:schemeClr>
                </a:solidFill>
                <a:latin typeface="Times New Roman" panose="02020603050405020304" pitchFamily="18" charset="0"/>
              </a:rPr>
              <a:t>CORBA - Common Object Request Broker Architecture</a:t>
            </a:r>
          </a:p>
          <a:p>
            <a:pPr marL="285750" indent="-285750">
              <a:buFont typeface="Arial" panose="020B0604020202020204" pitchFamily="34" charset="0"/>
              <a:buChar char="•"/>
            </a:pPr>
            <a:r>
              <a:rPr lang="en-US" sz="3600" dirty="0">
                <a:solidFill>
                  <a:schemeClr val="bg1">
                    <a:lumMod val="95000"/>
                  </a:schemeClr>
                </a:solidFill>
                <a:latin typeface="Times New Roman" panose="02020603050405020304" pitchFamily="18" charset="0"/>
              </a:rPr>
              <a:t>IBM SOM/DSOM</a:t>
            </a:r>
          </a:p>
          <a:p>
            <a:pPr marL="285750" indent="-285750">
              <a:buFont typeface="Arial" panose="020B0604020202020204" pitchFamily="34" charset="0"/>
              <a:buChar char="•"/>
            </a:pPr>
            <a:r>
              <a:rPr lang="en-US" sz="3600" dirty="0">
                <a:solidFill>
                  <a:schemeClr val="bg1">
                    <a:lumMod val="95000"/>
                  </a:schemeClr>
                </a:solidFill>
                <a:latin typeface="Times New Roman" panose="02020603050405020304" pitchFamily="18" charset="0"/>
              </a:rPr>
              <a:t>OLE/COM/DCOM/Active X</a:t>
            </a:r>
          </a:p>
          <a:p>
            <a:pPr marL="285750" indent="-285750">
              <a:buFont typeface="Arial" panose="020B0604020202020204" pitchFamily="34" charset="0"/>
              <a:buChar char="•"/>
            </a:pPr>
            <a:r>
              <a:rPr lang="en-US" sz="3600" dirty="0">
                <a:solidFill>
                  <a:schemeClr val="bg1">
                    <a:lumMod val="95000"/>
                  </a:schemeClr>
                </a:solidFill>
                <a:latin typeface="Times New Roman" panose="02020603050405020304" pitchFamily="18" charset="0"/>
              </a:rPr>
              <a:t>World Wide Web (WWW)</a:t>
            </a:r>
            <a:endParaRPr lang="en-US" sz="3600" b="0" i="0" dirty="0">
              <a:solidFill>
                <a:schemeClr val="bg1">
                  <a:lumMod val="95000"/>
                </a:schemeClr>
              </a:solidFill>
              <a:effectLst/>
              <a:latin typeface="Times New Roman" panose="02020603050405020304" pitchFamily="18" charset="0"/>
            </a:endParaRPr>
          </a:p>
        </p:txBody>
      </p:sp>
      <p:sp>
        <p:nvSpPr>
          <p:cNvPr id="25" name="Rectangle 2"/>
          <p:cNvSpPr>
            <a:spLocks noChangeArrowheads="1"/>
          </p:cNvSpPr>
          <p:nvPr/>
        </p:nvSpPr>
        <p:spPr bwMode="auto">
          <a:xfrm>
            <a:off x="381000" y="5143500"/>
            <a:ext cx="2929585"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400" b="1" i="0" u="sng" strike="noStrike" cap="none" normalizeH="0" baseline="0" dirty="0" smtClean="0">
                <a:ln>
                  <a:noFill/>
                </a:ln>
                <a:solidFill>
                  <a:schemeClr val="bg1">
                    <a:lumMod val="95000"/>
                  </a:schemeClr>
                </a:solidFill>
                <a:effectLst/>
                <a:latin typeface="Times New Roman" panose="02020603050405020304" pitchFamily="18" charset="0"/>
                <a:cs typeface="Times New Roman" panose="02020603050405020304" pitchFamily="18" charset="0"/>
              </a:rPr>
              <a:t>Variants: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rPr>
              <a:t/>
            </a:r>
            <a:br>
              <a:rPr kumimoji="0" lang="en-US" altLang="en-US" sz="1600" b="0" i="0" u="none" strike="noStrike" cap="none" normalizeH="0" baseline="0" dirty="0" smtClean="0">
                <a:ln>
                  <a:noFill/>
                </a:ln>
                <a:solidFill>
                  <a:schemeClr val="tx1"/>
                </a:solidFill>
                <a:effectLst/>
              </a:rPr>
            </a:b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7" name="Rectangle 4"/>
          <p:cNvSpPr>
            <a:spLocks noChangeArrowheads="1"/>
          </p:cNvSpPr>
          <p:nvPr/>
        </p:nvSpPr>
        <p:spPr bwMode="auto">
          <a:xfrm rot="10800000" flipV="1">
            <a:off x="361950" y="6425742"/>
            <a:ext cx="7120631"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smtClean="0">
                <a:ln>
                  <a:noFill/>
                </a:ln>
                <a:solidFill>
                  <a:schemeClr val="bg1">
                    <a:lumMod val="95000"/>
                  </a:schemeClr>
                </a:solidFill>
                <a:effectLst/>
                <a:latin typeface="Arial" panose="020B0604020202020204" pitchFamily="34" charset="0"/>
              </a:rPr>
              <a:t>Direct Communication Broker </a:t>
            </a:r>
            <a:r>
              <a:rPr kumimoji="0" lang="en-US" altLang="en-US" sz="2800" b="1" i="0" u="none" strike="noStrike" cap="none" normalizeH="0" baseline="0" dirty="0" smtClean="0">
                <a:ln>
                  <a:noFill/>
                </a:ln>
                <a:solidFill>
                  <a:schemeClr val="bg1">
                    <a:lumMod val="95000"/>
                  </a:schemeClr>
                </a:solidFill>
                <a:effectLst/>
                <a:latin typeface="Arial" panose="020B0604020202020204" pitchFamily="34" charset="0"/>
              </a:rPr>
              <a:t>System</a:t>
            </a:r>
          </a:p>
          <a:p>
            <a:pPr marR="0" lvl="0" algn="l" defTabSz="914400" rtl="0" eaLnBrk="0" fontAlgn="base" latinLnBrk="0" hangingPunct="0">
              <a:lnSpc>
                <a:spcPct val="100000"/>
              </a:lnSpc>
              <a:spcBef>
                <a:spcPct val="0"/>
              </a:spcBef>
              <a:spcAft>
                <a:spcPct val="0"/>
              </a:spcAft>
              <a:buClrTx/>
              <a:buSzTx/>
              <a:tabLst/>
            </a:pPr>
            <a:r>
              <a:rPr lang="en-US" altLang="en-US" sz="2400" dirty="0">
                <a:solidFill>
                  <a:schemeClr val="bg1">
                    <a:lumMod val="95000"/>
                  </a:schemeClr>
                </a:solidFill>
                <a:latin typeface="Arial" panose="020B0604020202020204" pitchFamily="34" charset="0"/>
              </a:rPr>
              <a:t> </a:t>
            </a:r>
            <a:r>
              <a:rPr kumimoji="0" lang="en-US" altLang="en-US" sz="2400" b="0" i="0" u="none" strike="noStrike" cap="none" normalizeH="0" baseline="0" dirty="0" smtClean="0">
                <a:ln>
                  <a:noFill/>
                </a:ln>
                <a:solidFill>
                  <a:schemeClr val="bg1">
                    <a:lumMod val="95000"/>
                  </a:schemeClr>
                </a:solidFill>
                <a:effectLst/>
                <a:latin typeface="Arial" panose="020B0604020202020204" pitchFamily="34" charset="0"/>
              </a:rPr>
              <a:t>Broker </a:t>
            </a:r>
            <a:r>
              <a:rPr kumimoji="0" lang="en-US" altLang="en-US" sz="2400" b="0" i="0" u="none" strike="noStrike" cap="none" normalizeH="0" baseline="0" dirty="0" smtClean="0">
                <a:ln>
                  <a:noFill/>
                </a:ln>
                <a:solidFill>
                  <a:schemeClr val="bg1">
                    <a:lumMod val="95000"/>
                  </a:schemeClr>
                </a:solidFill>
                <a:effectLst/>
                <a:latin typeface="Arial" panose="020B0604020202020204" pitchFamily="34" charset="0"/>
              </a:rPr>
              <a:t>manages the channels for communication, </a:t>
            </a:r>
            <a:endParaRPr kumimoji="0" lang="en-US" altLang="en-US" sz="2400" b="0" i="0" u="none" strike="noStrike" cap="none" normalizeH="0" baseline="0" dirty="0" smtClean="0">
              <a:ln>
                <a:noFill/>
              </a:ln>
              <a:solidFill>
                <a:schemeClr val="bg1">
                  <a:lumMod val="95000"/>
                </a:schemeClr>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1" i="0" u="none" strike="noStrike" cap="none" normalizeH="0" baseline="0" dirty="0" smtClean="0">
                <a:ln>
                  <a:noFill/>
                </a:ln>
                <a:solidFill>
                  <a:schemeClr val="bg1">
                    <a:lumMod val="95000"/>
                  </a:schemeClr>
                </a:solidFill>
                <a:effectLst/>
                <a:latin typeface="Arial" panose="020B0604020202020204" pitchFamily="34" charset="0"/>
              </a:rPr>
              <a:t>Callback </a:t>
            </a:r>
            <a:r>
              <a:rPr kumimoji="0" lang="en-US" altLang="en-US" sz="3200" b="1" i="0" u="none" strike="noStrike" cap="none" normalizeH="0" baseline="0" dirty="0" smtClean="0">
                <a:ln>
                  <a:noFill/>
                </a:ln>
                <a:solidFill>
                  <a:schemeClr val="bg1">
                    <a:lumMod val="95000"/>
                  </a:schemeClr>
                </a:solidFill>
                <a:effectLst/>
                <a:latin typeface="Arial" panose="020B0604020202020204" pitchFamily="34" charset="0"/>
              </a:rPr>
              <a:t>Broker </a:t>
            </a:r>
            <a:r>
              <a:rPr kumimoji="0" lang="en-US" altLang="en-US" sz="3200" b="1" i="0" u="none" strike="noStrike" cap="none" normalizeH="0" baseline="0" dirty="0" smtClean="0">
                <a:ln>
                  <a:noFill/>
                </a:ln>
                <a:solidFill>
                  <a:schemeClr val="bg1">
                    <a:lumMod val="95000"/>
                  </a:schemeClr>
                </a:solidFill>
                <a:effectLst/>
                <a:latin typeface="Arial" panose="020B0604020202020204" pitchFamily="34" charset="0"/>
              </a:rPr>
              <a:t>System</a:t>
            </a:r>
          </a:p>
          <a:p>
            <a:pPr marR="0" lvl="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smtClean="0">
                <a:ln>
                  <a:noFill/>
                </a:ln>
                <a:solidFill>
                  <a:schemeClr val="bg1">
                    <a:lumMod val="95000"/>
                  </a:schemeClr>
                </a:solidFill>
                <a:effectLst/>
                <a:latin typeface="Arial" panose="020B0604020202020204" pitchFamily="34" charset="0"/>
              </a:rPr>
              <a:t> </a:t>
            </a:r>
            <a:r>
              <a:rPr kumimoji="0" lang="en-US" altLang="en-US" sz="2400" b="0" i="0" u="none" strike="noStrike" cap="none" normalizeH="0" baseline="0" dirty="0" smtClean="0">
                <a:ln>
                  <a:noFill/>
                </a:ln>
                <a:solidFill>
                  <a:schemeClr val="bg1">
                    <a:lumMod val="95000"/>
                  </a:schemeClr>
                </a:solidFill>
                <a:effectLst/>
                <a:latin typeface="Arial" panose="020B0604020202020204" pitchFamily="34" charset="0"/>
              </a:rPr>
              <a:t>There is not clear client or server differences. A event pops up and broker picks the right service(s) to </a:t>
            </a:r>
            <a:r>
              <a:rPr kumimoji="0" lang="en-US" altLang="en-US" sz="2400" b="0" i="0" u="none" strike="noStrike" cap="none" normalizeH="0" baseline="0" dirty="0" smtClean="0">
                <a:ln>
                  <a:noFill/>
                </a:ln>
                <a:solidFill>
                  <a:schemeClr val="bg1">
                    <a:lumMod val="95000"/>
                  </a:schemeClr>
                </a:solidFill>
                <a:effectLst/>
                <a:latin typeface="Arial" panose="020B0604020202020204" pitchFamily="34" charset="0"/>
              </a:rPr>
              <a:t>react.</a:t>
            </a:r>
            <a:r>
              <a:rPr kumimoji="0" lang="en-US" altLang="en-US" b="0" i="0" u="none" strike="noStrike" cap="none" normalizeH="0" baseline="0" dirty="0" smtClean="0">
                <a:ln>
                  <a:noFill/>
                </a:ln>
                <a:solidFill>
                  <a:schemeClr val="tx1"/>
                </a:solidFill>
                <a:effectLst/>
                <a:latin typeface="Arial" panose="020B0604020202020204" pitchFamily="34" charset="0"/>
              </a:rPr>
              <a:t/>
            </a:r>
            <a:br>
              <a:rPr kumimoji="0" lang="en-US" altLang="en-US" b="0" i="0" u="none" strike="noStrike" cap="none" normalizeH="0" baseline="0" dirty="0" smtClean="0">
                <a:ln>
                  <a:noFill/>
                </a:ln>
                <a:solidFill>
                  <a:schemeClr val="tx1"/>
                </a:solidFill>
                <a:effectLst/>
                <a:latin typeface="Arial" panose="020B0604020202020204" pitchFamily="34" charset="0"/>
              </a:rPr>
            </a:b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208306" y="2997629"/>
            <a:ext cx="9136306" cy="2175939"/>
          </a:xfrm>
          <a:prstGeom prst="rect">
            <a:avLst/>
          </a:prstGeom>
        </p:spPr>
        <p:txBody>
          <a:bodyPr lIns="0" tIns="0" rIns="0" bIns="0" rtlCol="0" anchor="t">
            <a:spAutoFit/>
          </a:bodyPr>
          <a:lstStyle/>
          <a:p>
            <a:pPr algn="ctr">
              <a:lnSpc>
                <a:spcPts val="17814"/>
              </a:lnSpc>
            </a:pPr>
            <a:r>
              <a:rPr lang="en-US" sz="12724" dirty="0">
                <a:solidFill>
                  <a:srgbClr val="000000"/>
                </a:solidFill>
                <a:latin typeface="TT Supermolot Condensed Bold"/>
              </a:rPr>
              <a:t>THANK YOU</a:t>
            </a:r>
          </a:p>
        </p:txBody>
      </p:sp>
      <p:grpSp>
        <p:nvGrpSpPr>
          <p:cNvPr id="6" name="Group 6"/>
          <p:cNvGrpSpPr/>
          <p:nvPr/>
        </p:nvGrpSpPr>
        <p:grpSpPr>
          <a:xfrm>
            <a:off x="7417845" y="-4162498"/>
            <a:ext cx="14277615" cy="5645236"/>
            <a:chOff x="0" y="0"/>
            <a:chExt cx="2055688" cy="812800"/>
          </a:xfrm>
        </p:grpSpPr>
        <p:sp>
          <p:nvSpPr>
            <p:cNvPr id="7" name="Freeform 7"/>
            <p:cNvSpPr/>
            <p:nvPr/>
          </p:nvSpPr>
          <p:spPr>
            <a:xfrm>
              <a:off x="0" y="0"/>
              <a:ext cx="2055688" cy="812800"/>
            </a:xfrm>
            <a:custGeom>
              <a:avLst/>
              <a:gdLst/>
              <a:ahLst/>
              <a:cxnLst/>
              <a:rect l="l" t="t" r="r" b="b"/>
              <a:pathLst>
                <a:path w="2055688" h="812800">
                  <a:moveTo>
                    <a:pt x="1817563" y="0"/>
                  </a:moveTo>
                  <a:lnTo>
                    <a:pt x="2055688" y="238125"/>
                  </a:lnTo>
                  <a:lnTo>
                    <a:pt x="2055688" y="574675"/>
                  </a:lnTo>
                  <a:lnTo>
                    <a:pt x="1817563" y="812800"/>
                  </a:lnTo>
                  <a:lnTo>
                    <a:pt x="238125" y="812800"/>
                  </a:lnTo>
                  <a:lnTo>
                    <a:pt x="0" y="574675"/>
                  </a:lnTo>
                  <a:lnTo>
                    <a:pt x="0" y="238125"/>
                  </a:lnTo>
                  <a:lnTo>
                    <a:pt x="238125" y="0"/>
                  </a:lnTo>
                  <a:lnTo>
                    <a:pt x="1817563" y="0"/>
                  </a:lnTo>
                  <a:close/>
                </a:path>
              </a:pathLst>
            </a:custGeom>
            <a:solidFill>
              <a:srgbClr val="063C9F"/>
            </a:solidFill>
          </p:spPr>
        </p:sp>
        <p:sp>
          <p:nvSpPr>
            <p:cNvPr id="8" name="TextBox 8"/>
            <p:cNvSpPr txBox="1"/>
            <p:nvPr/>
          </p:nvSpPr>
          <p:spPr>
            <a:xfrm>
              <a:off x="63500" y="25400"/>
              <a:ext cx="685800" cy="7239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3914122" y="-3124273"/>
            <a:ext cx="7361313" cy="5645236"/>
            <a:chOff x="0" y="0"/>
            <a:chExt cx="1059880" cy="812800"/>
          </a:xfrm>
        </p:grpSpPr>
        <p:sp>
          <p:nvSpPr>
            <p:cNvPr id="10" name="Freeform 10"/>
            <p:cNvSpPr/>
            <p:nvPr/>
          </p:nvSpPr>
          <p:spPr>
            <a:xfrm>
              <a:off x="0" y="0"/>
              <a:ext cx="1059880" cy="812800"/>
            </a:xfrm>
            <a:custGeom>
              <a:avLst/>
              <a:gdLst/>
              <a:ahLst/>
              <a:cxnLst/>
              <a:rect l="l" t="t" r="r" b="b"/>
              <a:pathLst>
                <a:path w="1059880" h="812800">
                  <a:moveTo>
                    <a:pt x="821755" y="0"/>
                  </a:moveTo>
                  <a:lnTo>
                    <a:pt x="1059880" y="238125"/>
                  </a:lnTo>
                  <a:lnTo>
                    <a:pt x="1059880" y="574675"/>
                  </a:lnTo>
                  <a:lnTo>
                    <a:pt x="821755" y="812800"/>
                  </a:lnTo>
                  <a:lnTo>
                    <a:pt x="238125" y="812800"/>
                  </a:lnTo>
                  <a:lnTo>
                    <a:pt x="0" y="574675"/>
                  </a:lnTo>
                  <a:lnTo>
                    <a:pt x="0" y="238125"/>
                  </a:lnTo>
                  <a:lnTo>
                    <a:pt x="238125" y="0"/>
                  </a:lnTo>
                  <a:lnTo>
                    <a:pt x="821755" y="0"/>
                  </a:lnTo>
                  <a:close/>
                </a:path>
              </a:pathLst>
            </a:custGeom>
            <a:solidFill>
              <a:srgbClr val="063C9F">
                <a:alpha val="72941"/>
              </a:srgbClr>
            </a:solidFill>
          </p:spPr>
        </p:sp>
        <p:sp>
          <p:nvSpPr>
            <p:cNvPr id="11" name="TextBox 11"/>
            <p:cNvSpPr txBox="1"/>
            <p:nvPr/>
          </p:nvSpPr>
          <p:spPr>
            <a:xfrm>
              <a:off x="63500" y="25400"/>
              <a:ext cx="685800" cy="7239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2012627" y="7112660"/>
            <a:ext cx="7361313" cy="5645236"/>
            <a:chOff x="0" y="0"/>
            <a:chExt cx="1059880" cy="812800"/>
          </a:xfrm>
        </p:grpSpPr>
        <p:sp>
          <p:nvSpPr>
            <p:cNvPr id="13" name="Freeform 13"/>
            <p:cNvSpPr/>
            <p:nvPr/>
          </p:nvSpPr>
          <p:spPr>
            <a:xfrm>
              <a:off x="0" y="0"/>
              <a:ext cx="1059880" cy="812800"/>
            </a:xfrm>
            <a:custGeom>
              <a:avLst/>
              <a:gdLst/>
              <a:ahLst/>
              <a:cxnLst/>
              <a:rect l="l" t="t" r="r" b="b"/>
              <a:pathLst>
                <a:path w="1059880" h="812800">
                  <a:moveTo>
                    <a:pt x="821755" y="0"/>
                  </a:moveTo>
                  <a:lnTo>
                    <a:pt x="1059880" y="238125"/>
                  </a:lnTo>
                  <a:lnTo>
                    <a:pt x="1059880" y="574675"/>
                  </a:lnTo>
                  <a:lnTo>
                    <a:pt x="821755" y="812800"/>
                  </a:lnTo>
                  <a:lnTo>
                    <a:pt x="238125" y="812800"/>
                  </a:lnTo>
                  <a:lnTo>
                    <a:pt x="0" y="574675"/>
                  </a:lnTo>
                  <a:lnTo>
                    <a:pt x="0" y="238125"/>
                  </a:lnTo>
                  <a:lnTo>
                    <a:pt x="238125" y="0"/>
                  </a:lnTo>
                  <a:lnTo>
                    <a:pt x="821755" y="0"/>
                  </a:lnTo>
                  <a:close/>
                </a:path>
              </a:pathLst>
            </a:custGeom>
            <a:solidFill>
              <a:srgbClr val="063C9F">
                <a:alpha val="72941"/>
              </a:srgbClr>
            </a:solidFill>
          </p:spPr>
        </p:sp>
        <p:sp>
          <p:nvSpPr>
            <p:cNvPr id="14" name="TextBox 14"/>
            <p:cNvSpPr txBox="1"/>
            <p:nvPr/>
          </p:nvSpPr>
          <p:spPr>
            <a:xfrm>
              <a:off x="63500" y="25400"/>
              <a:ext cx="685800" cy="723900"/>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3413570" y="8319951"/>
            <a:ext cx="14277615" cy="5645236"/>
            <a:chOff x="0" y="0"/>
            <a:chExt cx="2055688" cy="812800"/>
          </a:xfrm>
        </p:grpSpPr>
        <p:sp>
          <p:nvSpPr>
            <p:cNvPr id="16" name="Freeform 16"/>
            <p:cNvSpPr/>
            <p:nvPr/>
          </p:nvSpPr>
          <p:spPr>
            <a:xfrm>
              <a:off x="0" y="0"/>
              <a:ext cx="2055688" cy="812800"/>
            </a:xfrm>
            <a:custGeom>
              <a:avLst/>
              <a:gdLst/>
              <a:ahLst/>
              <a:cxnLst/>
              <a:rect l="l" t="t" r="r" b="b"/>
              <a:pathLst>
                <a:path w="2055688" h="812800">
                  <a:moveTo>
                    <a:pt x="1817563" y="0"/>
                  </a:moveTo>
                  <a:lnTo>
                    <a:pt x="2055688" y="238125"/>
                  </a:lnTo>
                  <a:lnTo>
                    <a:pt x="2055688" y="574675"/>
                  </a:lnTo>
                  <a:lnTo>
                    <a:pt x="1817563" y="812800"/>
                  </a:lnTo>
                  <a:lnTo>
                    <a:pt x="238125" y="812800"/>
                  </a:lnTo>
                  <a:lnTo>
                    <a:pt x="0" y="574675"/>
                  </a:lnTo>
                  <a:lnTo>
                    <a:pt x="0" y="238125"/>
                  </a:lnTo>
                  <a:lnTo>
                    <a:pt x="238125" y="0"/>
                  </a:lnTo>
                  <a:lnTo>
                    <a:pt x="1817563" y="0"/>
                  </a:lnTo>
                  <a:close/>
                </a:path>
              </a:pathLst>
            </a:custGeom>
            <a:solidFill>
              <a:srgbClr val="063C9F"/>
            </a:solidFill>
          </p:spPr>
        </p:sp>
        <p:sp>
          <p:nvSpPr>
            <p:cNvPr id="17" name="TextBox 17"/>
            <p:cNvSpPr txBox="1"/>
            <p:nvPr/>
          </p:nvSpPr>
          <p:spPr>
            <a:xfrm>
              <a:off x="63500" y="25400"/>
              <a:ext cx="685800" cy="723900"/>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6591545" y="8410656"/>
            <a:ext cx="5692067" cy="5645236"/>
            <a:chOff x="0" y="0"/>
            <a:chExt cx="819543" cy="812800"/>
          </a:xfrm>
        </p:grpSpPr>
        <p:sp>
          <p:nvSpPr>
            <p:cNvPr id="19" name="Freeform 19"/>
            <p:cNvSpPr/>
            <p:nvPr/>
          </p:nvSpPr>
          <p:spPr>
            <a:xfrm>
              <a:off x="0" y="0"/>
              <a:ext cx="819543" cy="812800"/>
            </a:xfrm>
            <a:custGeom>
              <a:avLst/>
              <a:gdLst/>
              <a:ahLst/>
              <a:cxnLst/>
              <a:rect l="l" t="t" r="r" b="b"/>
              <a:pathLst>
                <a:path w="819543" h="812800">
                  <a:moveTo>
                    <a:pt x="581418" y="0"/>
                  </a:moveTo>
                  <a:lnTo>
                    <a:pt x="819543" y="238125"/>
                  </a:lnTo>
                  <a:lnTo>
                    <a:pt x="819543" y="574675"/>
                  </a:lnTo>
                  <a:lnTo>
                    <a:pt x="581418" y="812800"/>
                  </a:lnTo>
                  <a:lnTo>
                    <a:pt x="238125" y="812800"/>
                  </a:lnTo>
                  <a:lnTo>
                    <a:pt x="0" y="574675"/>
                  </a:lnTo>
                  <a:lnTo>
                    <a:pt x="0" y="238125"/>
                  </a:lnTo>
                  <a:lnTo>
                    <a:pt x="238125" y="0"/>
                  </a:lnTo>
                  <a:lnTo>
                    <a:pt x="581418" y="0"/>
                  </a:lnTo>
                  <a:close/>
                </a:path>
              </a:pathLst>
            </a:custGeom>
            <a:solidFill>
              <a:srgbClr val="063C9F"/>
            </a:solidFill>
          </p:spPr>
        </p:sp>
        <p:sp>
          <p:nvSpPr>
            <p:cNvPr id="20" name="TextBox 20"/>
            <p:cNvSpPr txBox="1"/>
            <p:nvPr/>
          </p:nvSpPr>
          <p:spPr>
            <a:xfrm>
              <a:off x="63500" y="25400"/>
              <a:ext cx="685800" cy="723900"/>
            </a:xfrm>
            <a:prstGeom prst="rect">
              <a:avLst/>
            </a:prstGeom>
          </p:spPr>
          <p:txBody>
            <a:bodyPr lIns="50800" tIns="50800" rIns="50800" bIns="50800" rtlCol="0" anchor="ctr"/>
            <a:lstStyle/>
            <a:p>
              <a:pPr algn="ctr">
                <a:lnSpc>
                  <a:spcPts val="2659"/>
                </a:lnSpc>
                <a:spcBef>
                  <a:spcPct val="0"/>
                </a:spcBef>
              </a:pPr>
              <a:endParaRPr/>
            </a:p>
          </p:txBody>
        </p:sp>
      </p:grpSp>
      <p:pic>
        <p:nvPicPr>
          <p:cNvPr id="21" name="Picture 21"/>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3729115" y="-2182813"/>
            <a:ext cx="7937421" cy="5417290"/>
          </a:xfrm>
          <a:prstGeom prst="rect">
            <a:avLst/>
          </a:prstGeom>
        </p:spPr>
      </p:pic>
      <p:pic>
        <p:nvPicPr>
          <p:cNvPr id="22" name="Picture 2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flipH="1">
            <a:off x="13712153" y="6567511"/>
            <a:ext cx="8972694" cy="612386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258292" y="6394128"/>
            <a:ext cx="5769698" cy="6565813"/>
            <a:chOff x="0" y="0"/>
            <a:chExt cx="714247" cy="812800"/>
          </a:xfrm>
        </p:grpSpPr>
        <p:sp>
          <p:nvSpPr>
            <p:cNvPr id="3" name="Freeform 3"/>
            <p:cNvSpPr/>
            <p:nvPr/>
          </p:nvSpPr>
          <p:spPr>
            <a:xfrm>
              <a:off x="0" y="0"/>
              <a:ext cx="714247" cy="812800"/>
            </a:xfrm>
            <a:custGeom>
              <a:avLst/>
              <a:gdLst/>
              <a:ahLst/>
              <a:cxnLst/>
              <a:rect l="l" t="t" r="r" b="b"/>
              <a:pathLst>
                <a:path w="714247" h="812800">
                  <a:moveTo>
                    <a:pt x="476122" y="0"/>
                  </a:moveTo>
                  <a:lnTo>
                    <a:pt x="714247" y="238125"/>
                  </a:lnTo>
                  <a:lnTo>
                    <a:pt x="714247" y="574675"/>
                  </a:lnTo>
                  <a:lnTo>
                    <a:pt x="476122" y="812800"/>
                  </a:lnTo>
                  <a:lnTo>
                    <a:pt x="238125" y="812800"/>
                  </a:lnTo>
                  <a:lnTo>
                    <a:pt x="0" y="574675"/>
                  </a:lnTo>
                  <a:lnTo>
                    <a:pt x="0" y="238125"/>
                  </a:lnTo>
                  <a:lnTo>
                    <a:pt x="238125" y="0"/>
                  </a:lnTo>
                  <a:lnTo>
                    <a:pt x="476122" y="0"/>
                  </a:lnTo>
                  <a:close/>
                </a:path>
              </a:pathLst>
            </a:custGeom>
            <a:solidFill>
              <a:srgbClr val="063C9F">
                <a:alpha val="60784"/>
              </a:srgbClr>
            </a:solidFill>
          </p:spPr>
        </p:sp>
        <p:sp>
          <p:nvSpPr>
            <p:cNvPr id="4" name="TextBox 4"/>
            <p:cNvSpPr txBox="1"/>
            <p:nvPr/>
          </p:nvSpPr>
          <p:spPr>
            <a:xfrm>
              <a:off x="63500" y="25400"/>
              <a:ext cx="685800" cy="7239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a:grpSpLocks noChangeAspect="1"/>
          </p:cNvGrpSpPr>
          <p:nvPr/>
        </p:nvGrpSpPr>
        <p:grpSpPr>
          <a:xfrm>
            <a:off x="-2771846" y="-351388"/>
            <a:ext cx="11915846" cy="15609259"/>
            <a:chOff x="0" y="0"/>
            <a:chExt cx="4846320" cy="6348476"/>
          </a:xfrm>
        </p:grpSpPr>
        <p:sp>
          <p:nvSpPr>
            <p:cNvPr id="6" name="Freeform 6"/>
            <p:cNvSpPr/>
            <p:nvPr/>
          </p:nvSpPr>
          <p:spPr>
            <a:xfrm>
              <a:off x="4826" y="4826"/>
              <a:ext cx="4836668" cy="6338824"/>
            </a:xfrm>
            <a:custGeom>
              <a:avLst/>
              <a:gdLst/>
              <a:ahLst/>
              <a:cxnLst/>
              <a:rect l="l" t="t" r="r" b="b"/>
              <a:pathLst>
                <a:path w="4836668" h="6338824">
                  <a:moveTo>
                    <a:pt x="3744214" y="2598801"/>
                  </a:moveTo>
                  <a:lnTo>
                    <a:pt x="3744214" y="1096645"/>
                  </a:lnTo>
                  <a:lnTo>
                    <a:pt x="2647569" y="0"/>
                  </a:lnTo>
                  <a:lnTo>
                    <a:pt x="1096645" y="0"/>
                  </a:lnTo>
                  <a:lnTo>
                    <a:pt x="0" y="1096645"/>
                  </a:lnTo>
                  <a:lnTo>
                    <a:pt x="0" y="2647569"/>
                  </a:lnTo>
                  <a:lnTo>
                    <a:pt x="1092454" y="3740023"/>
                  </a:lnTo>
                  <a:lnTo>
                    <a:pt x="1092454" y="5242179"/>
                  </a:lnTo>
                  <a:lnTo>
                    <a:pt x="2189099" y="6338824"/>
                  </a:lnTo>
                  <a:lnTo>
                    <a:pt x="3740023" y="6338824"/>
                  </a:lnTo>
                  <a:lnTo>
                    <a:pt x="4836668" y="5242179"/>
                  </a:lnTo>
                  <a:lnTo>
                    <a:pt x="4836668" y="3691255"/>
                  </a:lnTo>
                  <a:close/>
                </a:path>
              </a:pathLst>
            </a:custGeom>
            <a:blipFill>
              <a:blip r:embed="rId2"/>
              <a:stretch>
                <a:fillRect l="-116199" r="-16275"/>
              </a:stretch>
            </a:blipFill>
          </p:spPr>
        </p:sp>
        <p:sp>
          <p:nvSpPr>
            <p:cNvPr id="7" name="Freeform 7"/>
            <p:cNvSpPr/>
            <p:nvPr/>
          </p:nvSpPr>
          <p:spPr>
            <a:xfrm>
              <a:off x="0" y="0"/>
              <a:ext cx="4846193" cy="6348476"/>
            </a:xfrm>
            <a:custGeom>
              <a:avLst/>
              <a:gdLst/>
              <a:ahLst/>
              <a:cxnLst/>
              <a:rect l="l" t="t" r="r" b="b"/>
              <a:pathLst>
                <a:path w="4846193" h="6348476">
                  <a:moveTo>
                    <a:pt x="3746881" y="6348476"/>
                  </a:moveTo>
                  <a:lnTo>
                    <a:pt x="2191893" y="6348476"/>
                  </a:lnTo>
                  <a:lnTo>
                    <a:pt x="1092454" y="5248910"/>
                  </a:lnTo>
                  <a:lnTo>
                    <a:pt x="1092454" y="3746881"/>
                  </a:lnTo>
                  <a:lnTo>
                    <a:pt x="0" y="2654427"/>
                  </a:lnTo>
                  <a:lnTo>
                    <a:pt x="0" y="1099439"/>
                  </a:lnTo>
                  <a:lnTo>
                    <a:pt x="1099439" y="0"/>
                  </a:lnTo>
                  <a:lnTo>
                    <a:pt x="2654300" y="0"/>
                  </a:lnTo>
                  <a:lnTo>
                    <a:pt x="3753739" y="1099439"/>
                  </a:lnTo>
                  <a:lnTo>
                    <a:pt x="3753739" y="2601595"/>
                  </a:lnTo>
                  <a:lnTo>
                    <a:pt x="4846193" y="3694049"/>
                  </a:lnTo>
                  <a:lnTo>
                    <a:pt x="4846193" y="5248910"/>
                  </a:lnTo>
                  <a:lnTo>
                    <a:pt x="3746881" y="6348476"/>
                  </a:lnTo>
                  <a:close/>
                  <a:moveTo>
                    <a:pt x="2195957" y="6338824"/>
                  </a:moveTo>
                  <a:lnTo>
                    <a:pt x="3742944" y="6338824"/>
                  </a:lnTo>
                  <a:lnTo>
                    <a:pt x="4836795" y="5244973"/>
                  </a:lnTo>
                  <a:lnTo>
                    <a:pt x="4836795" y="3697986"/>
                  </a:lnTo>
                  <a:lnTo>
                    <a:pt x="3744341" y="2605532"/>
                  </a:lnTo>
                  <a:lnTo>
                    <a:pt x="3744341" y="1103503"/>
                  </a:lnTo>
                  <a:lnTo>
                    <a:pt x="2650363" y="9525"/>
                  </a:lnTo>
                  <a:lnTo>
                    <a:pt x="1103503" y="9525"/>
                  </a:lnTo>
                  <a:lnTo>
                    <a:pt x="9525" y="1103503"/>
                  </a:lnTo>
                  <a:lnTo>
                    <a:pt x="9525" y="2650490"/>
                  </a:lnTo>
                  <a:lnTo>
                    <a:pt x="1101979" y="3742944"/>
                  </a:lnTo>
                  <a:lnTo>
                    <a:pt x="1101979" y="5245100"/>
                  </a:lnTo>
                  <a:lnTo>
                    <a:pt x="2195957" y="6338824"/>
                  </a:lnTo>
                  <a:close/>
                </a:path>
              </a:pathLst>
            </a:custGeom>
            <a:solidFill>
              <a:srgbClr val="004AAD"/>
            </a:solidFill>
          </p:spPr>
        </p:sp>
      </p:grpSp>
      <p:grpSp>
        <p:nvGrpSpPr>
          <p:cNvPr id="8" name="Group 8"/>
          <p:cNvGrpSpPr/>
          <p:nvPr/>
        </p:nvGrpSpPr>
        <p:grpSpPr>
          <a:xfrm>
            <a:off x="2708876" y="-4858106"/>
            <a:ext cx="5098832" cy="6338026"/>
            <a:chOff x="0" y="0"/>
            <a:chExt cx="779433" cy="968863"/>
          </a:xfrm>
        </p:grpSpPr>
        <p:sp>
          <p:nvSpPr>
            <p:cNvPr id="9" name="Freeform 9"/>
            <p:cNvSpPr/>
            <p:nvPr/>
          </p:nvSpPr>
          <p:spPr>
            <a:xfrm>
              <a:off x="0" y="0"/>
              <a:ext cx="779433" cy="968863"/>
            </a:xfrm>
            <a:custGeom>
              <a:avLst/>
              <a:gdLst/>
              <a:ahLst/>
              <a:cxnLst/>
              <a:rect l="l" t="t" r="r" b="b"/>
              <a:pathLst>
                <a:path w="779433" h="968863">
                  <a:moveTo>
                    <a:pt x="541308" y="0"/>
                  </a:moveTo>
                  <a:lnTo>
                    <a:pt x="779433" y="238125"/>
                  </a:lnTo>
                  <a:lnTo>
                    <a:pt x="779433" y="730738"/>
                  </a:lnTo>
                  <a:lnTo>
                    <a:pt x="541308" y="968863"/>
                  </a:lnTo>
                  <a:lnTo>
                    <a:pt x="238125" y="968863"/>
                  </a:lnTo>
                  <a:lnTo>
                    <a:pt x="0" y="730738"/>
                  </a:lnTo>
                  <a:lnTo>
                    <a:pt x="0" y="238125"/>
                  </a:lnTo>
                  <a:lnTo>
                    <a:pt x="238125" y="0"/>
                  </a:lnTo>
                  <a:lnTo>
                    <a:pt x="541308" y="0"/>
                  </a:lnTo>
                  <a:close/>
                </a:path>
              </a:pathLst>
            </a:custGeom>
            <a:solidFill>
              <a:srgbClr val="063C9F">
                <a:alpha val="60000"/>
              </a:srgbClr>
            </a:solidFill>
          </p:spPr>
        </p:sp>
        <p:sp>
          <p:nvSpPr>
            <p:cNvPr id="10" name="TextBox 10"/>
            <p:cNvSpPr txBox="1"/>
            <p:nvPr/>
          </p:nvSpPr>
          <p:spPr>
            <a:xfrm>
              <a:off x="63500" y="25400"/>
              <a:ext cx="685800" cy="7239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5818645" y="-4230979"/>
            <a:ext cx="5499607" cy="5488133"/>
            <a:chOff x="0" y="0"/>
            <a:chExt cx="840698" cy="838944"/>
          </a:xfrm>
        </p:grpSpPr>
        <p:sp>
          <p:nvSpPr>
            <p:cNvPr id="12" name="Freeform 12"/>
            <p:cNvSpPr/>
            <p:nvPr/>
          </p:nvSpPr>
          <p:spPr>
            <a:xfrm>
              <a:off x="0" y="0"/>
              <a:ext cx="840698" cy="838944"/>
            </a:xfrm>
            <a:custGeom>
              <a:avLst/>
              <a:gdLst/>
              <a:ahLst/>
              <a:cxnLst/>
              <a:rect l="l" t="t" r="r" b="b"/>
              <a:pathLst>
                <a:path w="840698" h="838944">
                  <a:moveTo>
                    <a:pt x="602573" y="0"/>
                  </a:moveTo>
                  <a:lnTo>
                    <a:pt x="840698" y="238125"/>
                  </a:lnTo>
                  <a:lnTo>
                    <a:pt x="840698" y="600819"/>
                  </a:lnTo>
                  <a:lnTo>
                    <a:pt x="602573" y="838944"/>
                  </a:lnTo>
                  <a:lnTo>
                    <a:pt x="238125" y="838944"/>
                  </a:lnTo>
                  <a:lnTo>
                    <a:pt x="0" y="600819"/>
                  </a:lnTo>
                  <a:lnTo>
                    <a:pt x="0" y="238125"/>
                  </a:lnTo>
                  <a:lnTo>
                    <a:pt x="238125" y="0"/>
                  </a:lnTo>
                  <a:lnTo>
                    <a:pt x="602573" y="0"/>
                  </a:lnTo>
                  <a:close/>
                </a:path>
              </a:pathLst>
            </a:custGeom>
            <a:solidFill>
              <a:srgbClr val="063C9F">
                <a:alpha val="93725"/>
              </a:srgbClr>
            </a:solidFill>
          </p:spPr>
        </p:sp>
        <p:sp>
          <p:nvSpPr>
            <p:cNvPr id="13" name="TextBox 13"/>
            <p:cNvSpPr txBox="1"/>
            <p:nvPr/>
          </p:nvSpPr>
          <p:spPr>
            <a:xfrm>
              <a:off x="63500" y="25400"/>
              <a:ext cx="685800" cy="723900"/>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6591545" y="8410656"/>
            <a:ext cx="5692067" cy="5645236"/>
            <a:chOff x="0" y="0"/>
            <a:chExt cx="819543" cy="812800"/>
          </a:xfrm>
        </p:grpSpPr>
        <p:sp>
          <p:nvSpPr>
            <p:cNvPr id="15" name="Freeform 15"/>
            <p:cNvSpPr/>
            <p:nvPr/>
          </p:nvSpPr>
          <p:spPr>
            <a:xfrm>
              <a:off x="0" y="0"/>
              <a:ext cx="819543" cy="812800"/>
            </a:xfrm>
            <a:custGeom>
              <a:avLst/>
              <a:gdLst/>
              <a:ahLst/>
              <a:cxnLst/>
              <a:rect l="l" t="t" r="r" b="b"/>
              <a:pathLst>
                <a:path w="819543" h="812800">
                  <a:moveTo>
                    <a:pt x="581418" y="0"/>
                  </a:moveTo>
                  <a:lnTo>
                    <a:pt x="819543" y="238125"/>
                  </a:lnTo>
                  <a:lnTo>
                    <a:pt x="819543" y="574675"/>
                  </a:lnTo>
                  <a:lnTo>
                    <a:pt x="581418" y="812800"/>
                  </a:lnTo>
                  <a:lnTo>
                    <a:pt x="238125" y="812800"/>
                  </a:lnTo>
                  <a:lnTo>
                    <a:pt x="0" y="574675"/>
                  </a:lnTo>
                  <a:lnTo>
                    <a:pt x="0" y="238125"/>
                  </a:lnTo>
                  <a:lnTo>
                    <a:pt x="238125" y="0"/>
                  </a:lnTo>
                  <a:lnTo>
                    <a:pt x="581418" y="0"/>
                  </a:lnTo>
                  <a:close/>
                </a:path>
              </a:pathLst>
            </a:custGeom>
            <a:solidFill>
              <a:srgbClr val="063C9F"/>
            </a:solidFill>
          </p:spPr>
        </p:sp>
        <p:sp>
          <p:nvSpPr>
            <p:cNvPr id="16" name="TextBox 16"/>
            <p:cNvSpPr txBox="1"/>
            <p:nvPr/>
          </p:nvSpPr>
          <p:spPr>
            <a:xfrm>
              <a:off x="63500" y="25400"/>
              <a:ext cx="685800" cy="723900"/>
            </a:xfrm>
            <a:prstGeom prst="rect">
              <a:avLst/>
            </a:prstGeom>
          </p:spPr>
          <p:txBody>
            <a:bodyPr lIns="50800" tIns="50800" rIns="50800" bIns="50800" rtlCol="0" anchor="ctr"/>
            <a:lstStyle/>
            <a:p>
              <a:pPr algn="ctr">
                <a:lnSpc>
                  <a:spcPts val="2659"/>
                </a:lnSpc>
                <a:spcBef>
                  <a:spcPct val="0"/>
                </a:spcBef>
              </a:pPr>
              <a:endParaRPr/>
            </a:p>
          </p:txBody>
        </p:sp>
      </p:grpSp>
      <p:pic>
        <p:nvPicPr>
          <p:cNvPr id="17" name="Picture 17"/>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flipH="1">
            <a:off x="11977440" y="-1855852"/>
            <a:ext cx="7937421" cy="5417290"/>
          </a:xfrm>
          <a:prstGeom prst="rect">
            <a:avLst/>
          </a:prstGeom>
        </p:spPr>
      </p:pic>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flipH="1">
            <a:off x="12399778" y="5671815"/>
            <a:ext cx="10285069" cy="7019560"/>
          </a:xfrm>
          <a:prstGeom prst="rect">
            <a:avLst/>
          </a:prstGeom>
        </p:spPr>
      </p:pic>
      <p:sp>
        <p:nvSpPr>
          <p:cNvPr id="20" name="TextBox 20"/>
          <p:cNvSpPr txBox="1"/>
          <p:nvPr/>
        </p:nvSpPr>
        <p:spPr>
          <a:xfrm>
            <a:off x="7105337" y="2579810"/>
            <a:ext cx="9958985" cy="3693319"/>
          </a:xfrm>
          <a:prstGeom prst="rect">
            <a:avLst/>
          </a:prstGeom>
        </p:spPr>
        <p:txBody>
          <a:bodyPr wrap="square" lIns="0" tIns="0" rIns="0" bIns="0" rtlCol="0" anchor="t">
            <a:spAutoFit/>
          </a:bodyPr>
          <a:lstStyle/>
          <a:p>
            <a:r>
              <a:rPr lang="en-US" sz="6000" b="1" dirty="0" smtClean="0"/>
              <a:t>Hamza </a:t>
            </a:r>
            <a:r>
              <a:rPr lang="en-US" sz="6000" b="1" dirty="0" err="1" smtClean="0"/>
              <a:t>Mehmood</a:t>
            </a:r>
            <a:r>
              <a:rPr lang="en-US" sz="6000" b="1" dirty="0" smtClean="0"/>
              <a:t/>
            </a:r>
            <a:br>
              <a:rPr lang="en-US" sz="6000" b="1" dirty="0" smtClean="0"/>
            </a:br>
            <a:r>
              <a:rPr lang="en-US" sz="6000" b="1" dirty="0" err="1" smtClean="0"/>
              <a:t>Jibran</a:t>
            </a:r>
            <a:r>
              <a:rPr lang="en-US" sz="6000" b="1" dirty="0" smtClean="0"/>
              <a:t> </a:t>
            </a:r>
            <a:r>
              <a:rPr lang="en-US" sz="6000" b="1" dirty="0" err="1" smtClean="0"/>
              <a:t>Naeem</a:t>
            </a:r>
            <a:r>
              <a:rPr lang="en-US" sz="6000" b="1" dirty="0" smtClean="0"/>
              <a:t/>
            </a:r>
            <a:br>
              <a:rPr lang="en-US" sz="6000" b="1" dirty="0" smtClean="0"/>
            </a:br>
            <a:r>
              <a:rPr lang="en-US" sz="6000" b="1" dirty="0" err="1" smtClean="0"/>
              <a:t>Saad</a:t>
            </a:r>
            <a:r>
              <a:rPr lang="en-US" sz="6000" b="1" dirty="0" smtClean="0"/>
              <a:t> </a:t>
            </a:r>
            <a:r>
              <a:rPr lang="en-US" sz="6000" b="1" dirty="0" err="1" smtClean="0"/>
              <a:t>Rehman</a:t>
            </a:r>
            <a:r>
              <a:rPr lang="en-US" sz="6000" b="1" dirty="0" smtClean="0"/>
              <a:t/>
            </a:r>
            <a:br>
              <a:rPr lang="en-US" sz="6000" b="1" dirty="0" smtClean="0"/>
            </a:br>
            <a:r>
              <a:rPr lang="en-US" sz="6000" b="1" dirty="0" err="1" smtClean="0"/>
              <a:t>Anique</a:t>
            </a:r>
            <a:r>
              <a:rPr lang="en-US" sz="6000" b="1" dirty="0" smtClean="0"/>
              <a:t> </a:t>
            </a:r>
            <a:r>
              <a:rPr lang="en-US" sz="6000" b="1" dirty="0" err="1" smtClean="0"/>
              <a:t>Kahadi</a:t>
            </a:r>
            <a:r>
              <a:rPr lang="en-US" sz="6000" b="1" dirty="0" err="1"/>
              <a:t>m</a:t>
            </a:r>
            <a:endParaRPr lang="en-US" sz="6000" b="1" dirty="0"/>
          </a:p>
        </p:txBody>
      </p:sp>
      <p:sp>
        <p:nvSpPr>
          <p:cNvPr id="22" name="TextBox 20"/>
          <p:cNvSpPr txBox="1"/>
          <p:nvPr/>
        </p:nvSpPr>
        <p:spPr>
          <a:xfrm>
            <a:off x="7113273" y="1699622"/>
            <a:ext cx="9958985" cy="923330"/>
          </a:xfrm>
          <a:prstGeom prst="rect">
            <a:avLst/>
          </a:prstGeom>
        </p:spPr>
        <p:txBody>
          <a:bodyPr wrap="square" lIns="0" tIns="0" rIns="0" bIns="0" rtlCol="0" anchor="t">
            <a:spAutoFit/>
          </a:bodyPr>
          <a:lstStyle/>
          <a:p>
            <a:r>
              <a:rPr lang="en-US" sz="6000" dirty="0" smtClean="0"/>
              <a:t>Presented By</a:t>
            </a:r>
            <a:endParaRPr lang="en-US" sz="6000" dirty="0"/>
          </a:p>
        </p:txBody>
      </p:sp>
    </p:spTree>
    <p:extLst>
      <p:ext uri="{BB962C8B-B14F-4D97-AF65-F5344CB8AC3E}">
        <p14:creationId xmlns:p14="http://schemas.microsoft.com/office/powerpoint/2010/main" val="8480774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084" t="13273" r="21036" b="23508"/>
          <a:stretch>
            <a:fillRect/>
          </a:stretch>
        </p:blipFill>
        <p:spPr>
          <a:xfrm>
            <a:off x="0" y="-31173"/>
            <a:ext cx="18288000" cy="10287000"/>
          </a:xfrm>
          <a:prstGeom prst="rect">
            <a:avLst/>
          </a:prstGeom>
        </p:spPr>
      </p:pic>
      <p:grpSp>
        <p:nvGrpSpPr>
          <p:cNvPr id="3" name="Group 3"/>
          <p:cNvGrpSpPr/>
          <p:nvPr/>
        </p:nvGrpSpPr>
        <p:grpSpPr>
          <a:xfrm>
            <a:off x="0" y="0"/>
            <a:ext cx="7490174" cy="10287000"/>
            <a:chOff x="0" y="0"/>
            <a:chExt cx="9986899" cy="13716000"/>
          </a:xfrm>
        </p:grpSpPr>
        <p:pic>
          <p:nvPicPr>
            <p:cNvPr id="4" name="Picture 4"/>
            <p:cNvPicPr>
              <a:picLocks noChangeAspect="1"/>
            </p:cNvPicPr>
            <p:nvPr/>
          </p:nvPicPr>
          <p:blipFill>
            <a:blip r:embed="rId3"/>
            <a:srcRect l="43931" r="7466"/>
            <a:stretch>
              <a:fillRect/>
            </a:stretch>
          </p:blipFill>
          <p:spPr>
            <a:xfrm>
              <a:off x="0" y="0"/>
              <a:ext cx="9986899" cy="13716000"/>
            </a:xfrm>
            <a:prstGeom prst="rect">
              <a:avLst/>
            </a:prstGeom>
          </p:spPr>
        </p:pic>
      </p:grpSp>
      <p:sp>
        <p:nvSpPr>
          <p:cNvPr id="10" name="TextBox 10"/>
          <p:cNvSpPr txBox="1"/>
          <p:nvPr/>
        </p:nvSpPr>
        <p:spPr>
          <a:xfrm>
            <a:off x="9217910" y="933450"/>
            <a:ext cx="6710651" cy="811441"/>
          </a:xfrm>
          <a:prstGeom prst="rect">
            <a:avLst/>
          </a:prstGeom>
        </p:spPr>
        <p:txBody>
          <a:bodyPr lIns="0" tIns="0" rIns="0" bIns="0" rtlCol="0" anchor="t">
            <a:spAutoFit/>
          </a:bodyPr>
          <a:lstStyle/>
          <a:p>
            <a:pPr algn="ctr">
              <a:lnSpc>
                <a:spcPts val="6019"/>
              </a:lnSpc>
            </a:pPr>
            <a:r>
              <a:rPr lang="en-US" sz="6600" u="sng" dirty="0" smtClean="0">
                <a:solidFill>
                  <a:srgbClr val="FFFFFF"/>
                </a:solidFill>
                <a:latin typeface="TT Supermolot Condensed Bold"/>
              </a:rPr>
              <a:t>Broker Pattern</a:t>
            </a:r>
            <a:endParaRPr lang="en-US" sz="4299" u="sng" dirty="0">
              <a:solidFill>
                <a:srgbClr val="FFFFFF"/>
              </a:solidFill>
              <a:latin typeface="TT Supermolot Condensed Bold"/>
            </a:endParaRPr>
          </a:p>
        </p:txBody>
      </p:sp>
      <p:sp>
        <p:nvSpPr>
          <p:cNvPr id="11" name="TextBox 11"/>
          <p:cNvSpPr txBox="1"/>
          <p:nvPr/>
        </p:nvSpPr>
        <p:spPr>
          <a:xfrm>
            <a:off x="8458200" y="2276909"/>
            <a:ext cx="8499761" cy="2810834"/>
          </a:xfrm>
          <a:prstGeom prst="rect">
            <a:avLst/>
          </a:prstGeom>
        </p:spPr>
        <p:txBody>
          <a:bodyPr wrap="square" lIns="0" tIns="0" rIns="0" bIns="0" rtlCol="0" anchor="t">
            <a:spAutoFit/>
          </a:bodyPr>
          <a:lstStyle/>
          <a:p>
            <a:pPr>
              <a:lnSpc>
                <a:spcPts val="3577"/>
              </a:lnSpc>
            </a:pPr>
            <a:r>
              <a:rPr lang="en-US" sz="3600" dirty="0">
                <a:solidFill>
                  <a:srgbClr val="FFFFFF"/>
                </a:solidFill>
                <a:latin typeface="TT Supermolot Condensed Bold"/>
              </a:rPr>
              <a:t>An architectural pattern </a:t>
            </a:r>
            <a:r>
              <a:rPr lang="en-US" sz="3600">
                <a:solidFill>
                  <a:srgbClr val="FFFFFF"/>
                </a:solidFill>
                <a:latin typeface="TT Supermolot Condensed Bold"/>
              </a:rPr>
              <a:t>is </a:t>
            </a:r>
            <a:r>
              <a:rPr lang="en-US" sz="3600" smtClean="0">
                <a:solidFill>
                  <a:srgbClr val="FFFFFF"/>
                </a:solidFill>
                <a:latin typeface="TT Supermolot Condensed Bold"/>
              </a:rPr>
              <a:t>a: </a:t>
            </a:r>
            <a:endParaRPr lang="en-US" sz="3600" dirty="0" smtClean="0">
              <a:solidFill>
                <a:srgbClr val="FFFFFF"/>
              </a:solidFill>
              <a:latin typeface="TT Supermolot Condensed Bold"/>
            </a:endParaRPr>
          </a:p>
          <a:p>
            <a:pPr marL="457200" indent="-457200">
              <a:lnSpc>
                <a:spcPts val="3577"/>
              </a:lnSpc>
              <a:buFont typeface="Arial" panose="020B0604020202020204" pitchFamily="34" charset="0"/>
              <a:buChar char="•"/>
            </a:pPr>
            <a:r>
              <a:rPr lang="en-US" sz="3600" dirty="0">
                <a:solidFill>
                  <a:srgbClr val="FFFFFF"/>
                </a:solidFill>
                <a:latin typeface="TT Supermolot Condensed Bold"/>
              </a:rPr>
              <a:t>G</a:t>
            </a:r>
            <a:r>
              <a:rPr lang="en-US" sz="3600" dirty="0" smtClean="0">
                <a:solidFill>
                  <a:srgbClr val="FFFFFF"/>
                </a:solidFill>
                <a:latin typeface="TT Supermolot Condensed Bold"/>
              </a:rPr>
              <a:t>eneral</a:t>
            </a:r>
            <a:r>
              <a:rPr lang="en-US" sz="3600" dirty="0">
                <a:solidFill>
                  <a:srgbClr val="FFFFFF"/>
                </a:solidFill>
                <a:latin typeface="TT Supermolot Condensed Bold"/>
              </a:rPr>
              <a:t>, reusable solution to a commonly occurring </a:t>
            </a:r>
            <a:r>
              <a:rPr lang="en-US" sz="3600" dirty="0" smtClean="0">
                <a:solidFill>
                  <a:srgbClr val="FFFFFF"/>
                </a:solidFill>
                <a:latin typeface="TT Supermolot Condensed Bold"/>
              </a:rPr>
              <a:t>problem. </a:t>
            </a:r>
          </a:p>
          <a:p>
            <a:pPr>
              <a:lnSpc>
                <a:spcPts val="3577"/>
              </a:lnSpc>
            </a:pPr>
            <a:r>
              <a:rPr lang="en-US" sz="3600" dirty="0" smtClean="0">
                <a:solidFill>
                  <a:srgbClr val="FFFFFF"/>
                </a:solidFill>
                <a:latin typeface="TT Supermolot Condensed Bold"/>
              </a:rPr>
              <a:t>Architectural </a:t>
            </a:r>
            <a:r>
              <a:rPr lang="en-US" sz="3600" dirty="0">
                <a:solidFill>
                  <a:srgbClr val="FFFFFF"/>
                </a:solidFill>
                <a:latin typeface="TT Supermolot Condensed Bold"/>
              </a:rPr>
              <a:t>patterns are similar </a:t>
            </a:r>
            <a:r>
              <a:rPr lang="en-US" sz="3600" dirty="0" smtClean="0">
                <a:solidFill>
                  <a:srgbClr val="FFFFFF"/>
                </a:solidFill>
                <a:latin typeface="TT Supermolot Condensed Bold"/>
              </a:rPr>
              <a:t>to</a:t>
            </a:r>
          </a:p>
          <a:p>
            <a:pPr marL="457200" indent="-457200">
              <a:lnSpc>
                <a:spcPts val="3577"/>
              </a:lnSpc>
              <a:buFont typeface="Arial" panose="020B0604020202020204" pitchFamily="34" charset="0"/>
              <a:buChar char="•"/>
            </a:pPr>
            <a:r>
              <a:rPr lang="en-US" sz="3600" b="1" dirty="0" smtClean="0">
                <a:solidFill>
                  <a:srgbClr val="FFFFFF"/>
                </a:solidFill>
                <a:latin typeface="TT Supermolot Condensed Bold"/>
              </a:rPr>
              <a:t> </a:t>
            </a:r>
            <a:r>
              <a:rPr lang="en-US" sz="3600" dirty="0">
                <a:solidFill>
                  <a:srgbClr val="FFFFFF"/>
                </a:solidFill>
                <a:latin typeface="TT Supermolot Condensed Bold"/>
              </a:rPr>
              <a:t>S</a:t>
            </a:r>
            <a:r>
              <a:rPr lang="en-US" sz="3600" dirty="0" smtClean="0">
                <a:solidFill>
                  <a:srgbClr val="FFFFFF"/>
                </a:solidFill>
                <a:latin typeface="TT Supermolot Condensed Bold"/>
              </a:rPr>
              <a:t>oftware </a:t>
            </a:r>
            <a:r>
              <a:rPr lang="en-US" sz="3600" dirty="0">
                <a:solidFill>
                  <a:srgbClr val="FFFFFF"/>
                </a:solidFill>
                <a:latin typeface="TT Supermolot Condensed Bold"/>
              </a:rPr>
              <a:t>design pattern but have a broader scope.</a:t>
            </a:r>
          </a:p>
        </p:txBody>
      </p:sp>
      <p:sp>
        <p:nvSpPr>
          <p:cNvPr id="13" name="TextBox 13"/>
          <p:cNvSpPr txBox="1"/>
          <p:nvPr/>
        </p:nvSpPr>
        <p:spPr>
          <a:xfrm>
            <a:off x="8458200" y="5404883"/>
            <a:ext cx="9144000" cy="2796599"/>
          </a:xfrm>
          <a:prstGeom prst="rect">
            <a:avLst/>
          </a:prstGeom>
        </p:spPr>
        <p:txBody>
          <a:bodyPr wrap="square" lIns="0" tIns="0" rIns="0" bIns="0" rtlCol="0" anchor="t">
            <a:spAutoFit/>
          </a:bodyPr>
          <a:lstStyle/>
          <a:p>
            <a:pPr>
              <a:lnSpc>
                <a:spcPts val="3577"/>
              </a:lnSpc>
            </a:pPr>
            <a:r>
              <a:rPr lang="en-US" sz="3600" b="1" dirty="0">
                <a:solidFill>
                  <a:srgbClr val="FFFFFF"/>
                </a:solidFill>
                <a:latin typeface="TT Supermolot Condensed"/>
              </a:rPr>
              <a:t>This pattern is used </a:t>
            </a:r>
            <a:r>
              <a:rPr lang="en-US" sz="3600" b="1" dirty="0" smtClean="0">
                <a:solidFill>
                  <a:srgbClr val="FFFFFF"/>
                </a:solidFill>
                <a:latin typeface="TT Supermolot Condensed"/>
              </a:rPr>
              <a:t>to: </a:t>
            </a:r>
          </a:p>
          <a:p>
            <a:pPr marL="457200" indent="-457200">
              <a:lnSpc>
                <a:spcPts val="3577"/>
              </a:lnSpc>
              <a:buFont typeface="Arial" panose="020B0604020202020204" pitchFamily="34" charset="0"/>
              <a:buChar char="•"/>
            </a:pPr>
            <a:r>
              <a:rPr lang="en-US" sz="3600" b="1" dirty="0" smtClean="0">
                <a:solidFill>
                  <a:srgbClr val="FFFFFF"/>
                </a:solidFill>
                <a:latin typeface="TT Supermolot Condensed"/>
              </a:rPr>
              <a:t>Structure </a:t>
            </a:r>
            <a:r>
              <a:rPr lang="en-US" sz="3600" b="1" dirty="0">
                <a:solidFill>
                  <a:srgbClr val="FFFFFF"/>
                </a:solidFill>
                <a:latin typeface="TT Supermolot Condensed"/>
              </a:rPr>
              <a:t>distributed systems with decoupled components. </a:t>
            </a:r>
            <a:endParaRPr lang="en-US" sz="3600" b="1" dirty="0" smtClean="0">
              <a:solidFill>
                <a:srgbClr val="FFFFFF"/>
              </a:solidFill>
              <a:latin typeface="TT Supermolot Condensed"/>
            </a:endParaRPr>
          </a:p>
          <a:p>
            <a:pPr>
              <a:lnSpc>
                <a:spcPts val="3577"/>
              </a:lnSpc>
            </a:pPr>
            <a:r>
              <a:rPr lang="en-US" sz="3600" b="1" dirty="0" smtClean="0">
                <a:solidFill>
                  <a:srgbClr val="FFFFFF"/>
                </a:solidFill>
                <a:latin typeface="TT Supermolot Condensed"/>
              </a:rPr>
              <a:t>A </a:t>
            </a:r>
            <a:r>
              <a:rPr lang="en-US" sz="3600" b="1" dirty="0">
                <a:solidFill>
                  <a:srgbClr val="FFFFFF"/>
                </a:solidFill>
                <a:latin typeface="TT Supermolot Condensed"/>
              </a:rPr>
              <a:t>broker component is responsible for the </a:t>
            </a:r>
            <a:endParaRPr lang="en-US" sz="3600" b="1" dirty="0" smtClean="0">
              <a:solidFill>
                <a:srgbClr val="FFFFFF"/>
              </a:solidFill>
              <a:latin typeface="TT Supermolot Condensed"/>
            </a:endParaRPr>
          </a:p>
          <a:p>
            <a:pPr marL="457200" indent="-457200">
              <a:lnSpc>
                <a:spcPts val="3577"/>
              </a:lnSpc>
              <a:buFont typeface="Arial" panose="020B0604020202020204" pitchFamily="34" charset="0"/>
              <a:buChar char="•"/>
            </a:pPr>
            <a:r>
              <a:rPr lang="en-US" sz="3600" b="1" dirty="0">
                <a:solidFill>
                  <a:srgbClr val="FFFFFF"/>
                </a:solidFill>
                <a:latin typeface="TT Supermolot Condensed"/>
              </a:rPr>
              <a:t>C</a:t>
            </a:r>
            <a:r>
              <a:rPr lang="en-US" sz="3600" b="1" dirty="0" smtClean="0">
                <a:solidFill>
                  <a:srgbClr val="FFFFFF"/>
                </a:solidFill>
                <a:latin typeface="TT Supermolot Condensed"/>
              </a:rPr>
              <a:t>oordination </a:t>
            </a:r>
            <a:r>
              <a:rPr lang="en-US" sz="3600" b="1" dirty="0">
                <a:solidFill>
                  <a:srgbClr val="FFFFFF"/>
                </a:solidFill>
                <a:latin typeface="TT Supermolot Condensed"/>
              </a:rPr>
              <a:t>of communication among components.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5121" t="6981" b="29800"/>
          <a:stretch>
            <a:fillRect/>
          </a:stretch>
        </p:blipFill>
        <p:spPr>
          <a:xfrm>
            <a:off x="0" y="0"/>
            <a:ext cx="18288000" cy="10287000"/>
          </a:xfrm>
          <a:prstGeom prst="rect">
            <a:avLst/>
          </a:prstGeom>
        </p:spPr>
      </p:pic>
      <p:grpSp>
        <p:nvGrpSpPr>
          <p:cNvPr id="3" name="Group 3"/>
          <p:cNvGrpSpPr/>
          <p:nvPr/>
        </p:nvGrpSpPr>
        <p:grpSpPr>
          <a:xfrm>
            <a:off x="10068507" y="0"/>
            <a:ext cx="8219493" cy="10287000"/>
            <a:chOff x="0" y="0"/>
            <a:chExt cx="10959324" cy="13716000"/>
          </a:xfrm>
        </p:grpSpPr>
        <p:pic>
          <p:nvPicPr>
            <p:cNvPr id="4" name="Picture 4"/>
            <p:cNvPicPr>
              <a:picLocks noChangeAspect="1"/>
            </p:cNvPicPr>
            <p:nvPr/>
          </p:nvPicPr>
          <p:blipFill>
            <a:blip r:embed="rId3"/>
            <a:srcRect l="25879" r="25879"/>
            <a:stretch>
              <a:fillRect/>
            </a:stretch>
          </p:blipFill>
          <p:spPr>
            <a:xfrm>
              <a:off x="0" y="0"/>
              <a:ext cx="10959324" cy="13716000"/>
            </a:xfrm>
            <a:prstGeom prst="rect">
              <a:avLst/>
            </a:prstGeom>
          </p:spPr>
        </p:pic>
      </p:gr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23318" y="8261236"/>
            <a:ext cx="1842609" cy="271785"/>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7535195" y="910064"/>
            <a:ext cx="3239506" cy="477827"/>
          </a:xfrm>
          <a:prstGeom prst="rect">
            <a:avLst/>
          </a:prstGeom>
        </p:spPr>
      </p:pic>
      <p:sp>
        <p:nvSpPr>
          <p:cNvPr id="11" name="TextBox 11"/>
          <p:cNvSpPr txBox="1"/>
          <p:nvPr/>
        </p:nvSpPr>
        <p:spPr>
          <a:xfrm>
            <a:off x="123318" y="373725"/>
            <a:ext cx="8877300" cy="1661993"/>
          </a:xfrm>
          <a:prstGeom prst="rect">
            <a:avLst/>
          </a:prstGeom>
        </p:spPr>
        <p:txBody>
          <a:bodyPr wrap="square" lIns="0" tIns="0" rIns="0" bIns="0" rtlCol="0" anchor="t">
            <a:spAutoFit/>
          </a:bodyPr>
          <a:lstStyle/>
          <a:p>
            <a:r>
              <a:rPr lang="en-US" sz="5400" b="1" u="sng" dirty="0">
                <a:solidFill>
                  <a:schemeClr val="bg1">
                    <a:lumMod val="95000"/>
                  </a:schemeClr>
                </a:solidFill>
              </a:rPr>
              <a:t>Understanding the </a:t>
            </a:r>
            <a:r>
              <a:rPr lang="en-US" sz="5400" b="1" u="sng" dirty="0" smtClean="0">
                <a:solidFill>
                  <a:schemeClr val="bg1">
                    <a:lumMod val="95000"/>
                  </a:schemeClr>
                </a:solidFill>
              </a:rPr>
              <a:t>broker Pattern</a:t>
            </a:r>
            <a:endParaRPr lang="en-US" sz="5400" b="1" u="sng" dirty="0">
              <a:solidFill>
                <a:schemeClr val="bg1">
                  <a:lumMod val="95000"/>
                </a:schemeClr>
              </a:solidFill>
            </a:endParaRPr>
          </a:p>
        </p:txBody>
      </p:sp>
      <p:sp>
        <p:nvSpPr>
          <p:cNvPr id="12" name="TextBox 12"/>
          <p:cNvSpPr txBox="1"/>
          <p:nvPr/>
        </p:nvSpPr>
        <p:spPr>
          <a:xfrm>
            <a:off x="123318" y="2278905"/>
            <a:ext cx="9732818" cy="8279190"/>
          </a:xfrm>
          <a:prstGeom prst="rect">
            <a:avLst/>
          </a:prstGeom>
        </p:spPr>
        <p:txBody>
          <a:bodyPr wrap="square" lIns="0" tIns="0" rIns="0" bIns="0" rtlCol="0" anchor="t">
            <a:spAutoFit/>
          </a:bodyPr>
          <a:lstStyle/>
          <a:p>
            <a:r>
              <a:rPr lang="en-US" sz="4400" b="1" dirty="0">
                <a:solidFill>
                  <a:schemeClr val="bg1">
                    <a:lumMod val="95000"/>
                  </a:schemeClr>
                </a:solidFill>
              </a:rPr>
              <a:t>The broker architectural pattern is used </a:t>
            </a:r>
            <a:r>
              <a:rPr lang="en-US" sz="4400" b="1" dirty="0" smtClean="0">
                <a:solidFill>
                  <a:schemeClr val="bg1">
                    <a:lumMod val="95000"/>
                  </a:schemeClr>
                </a:solidFill>
              </a:rPr>
              <a:t>to: </a:t>
            </a:r>
          </a:p>
          <a:p>
            <a:pPr marL="457200" indent="-457200">
              <a:buFont typeface="Arial" panose="020B0604020202020204" pitchFamily="34" charset="0"/>
              <a:buChar char="•"/>
            </a:pPr>
            <a:r>
              <a:rPr lang="en-US" sz="4400" b="1" dirty="0">
                <a:solidFill>
                  <a:schemeClr val="bg1">
                    <a:lumMod val="95000"/>
                  </a:schemeClr>
                </a:solidFill>
              </a:rPr>
              <a:t>A</a:t>
            </a:r>
            <a:r>
              <a:rPr lang="en-US" sz="4400" b="1" dirty="0" smtClean="0">
                <a:solidFill>
                  <a:schemeClr val="bg1">
                    <a:lumMod val="95000"/>
                  </a:schemeClr>
                </a:solidFill>
              </a:rPr>
              <a:t>rchitect </a:t>
            </a:r>
            <a:r>
              <a:rPr lang="en-US" sz="4400" b="1" dirty="0">
                <a:solidFill>
                  <a:schemeClr val="bg1">
                    <a:lumMod val="95000"/>
                  </a:schemeClr>
                </a:solidFill>
              </a:rPr>
              <a:t>distributed systems. </a:t>
            </a:r>
            <a:endParaRPr lang="en-US" sz="4400" b="1" dirty="0" smtClean="0">
              <a:solidFill>
                <a:schemeClr val="bg1">
                  <a:lumMod val="95000"/>
                </a:schemeClr>
              </a:solidFill>
            </a:endParaRPr>
          </a:p>
          <a:p>
            <a:r>
              <a:rPr lang="en-US" sz="4400" b="1" dirty="0" smtClean="0">
                <a:solidFill>
                  <a:schemeClr val="bg1">
                    <a:lumMod val="95000"/>
                  </a:schemeClr>
                </a:solidFill>
              </a:rPr>
              <a:t>These </a:t>
            </a:r>
            <a:r>
              <a:rPr lang="en-US" sz="4400" b="1" dirty="0">
                <a:solidFill>
                  <a:schemeClr val="bg1">
                    <a:lumMod val="95000"/>
                  </a:schemeClr>
                </a:solidFill>
              </a:rPr>
              <a:t>systems make use of </a:t>
            </a:r>
            <a:r>
              <a:rPr lang="en-US" sz="4400" b="1" dirty="0" smtClean="0">
                <a:solidFill>
                  <a:schemeClr val="bg1">
                    <a:lumMod val="95000"/>
                  </a:schemeClr>
                </a:solidFill>
              </a:rPr>
              <a:t>a:</a:t>
            </a:r>
          </a:p>
          <a:p>
            <a:pPr marL="457200" indent="-457200">
              <a:buFont typeface="Arial" panose="020B0604020202020204" pitchFamily="34" charset="0"/>
              <a:buChar char="•"/>
            </a:pPr>
            <a:r>
              <a:rPr lang="en-US" sz="4400" b="1" dirty="0" smtClean="0">
                <a:solidFill>
                  <a:schemeClr val="bg1">
                    <a:lumMod val="95000"/>
                  </a:schemeClr>
                </a:solidFill>
              </a:rPr>
              <a:t>Middleman </a:t>
            </a:r>
            <a:r>
              <a:rPr lang="en-US" sz="4400" b="1" dirty="0">
                <a:solidFill>
                  <a:schemeClr val="bg1">
                    <a:lumMod val="95000"/>
                  </a:schemeClr>
                </a:solidFill>
              </a:rPr>
              <a:t>component to coordinate and communicate between components. </a:t>
            </a:r>
            <a:endParaRPr lang="en-US" sz="4400" b="1" dirty="0" smtClean="0">
              <a:solidFill>
                <a:schemeClr val="bg1">
                  <a:lumMod val="95000"/>
                </a:schemeClr>
              </a:solidFill>
            </a:endParaRPr>
          </a:p>
          <a:p>
            <a:r>
              <a:rPr lang="en-US" sz="4400" b="1" dirty="0" smtClean="0">
                <a:solidFill>
                  <a:schemeClr val="bg1">
                    <a:lumMod val="95000"/>
                  </a:schemeClr>
                </a:solidFill>
              </a:rPr>
              <a:t>This </a:t>
            </a:r>
            <a:r>
              <a:rPr lang="en-US" sz="4400" b="1" dirty="0">
                <a:solidFill>
                  <a:schemeClr val="bg1">
                    <a:lumMod val="95000"/>
                  </a:schemeClr>
                </a:solidFill>
              </a:rPr>
              <a:t>decoupling of </a:t>
            </a:r>
            <a:r>
              <a:rPr lang="en-US" sz="4400" b="1" dirty="0" smtClean="0">
                <a:solidFill>
                  <a:schemeClr val="bg1">
                    <a:lumMod val="95000"/>
                  </a:schemeClr>
                </a:solidFill>
              </a:rPr>
              <a:t>components:</a:t>
            </a:r>
          </a:p>
          <a:p>
            <a:pPr marL="571500" indent="-571500">
              <a:buFont typeface="Arial" panose="020B0604020202020204" pitchFamily="34" charset="0"/>
              <a:buChar char="•"/>
            </a:pPr>
            <a:r>
              <a:rPr lang="en-US" sz="4400" b="1" dirty="0">
                <a:solidFill>
                  <a:schemeClr val="bg1">
                    <a:lumMod val="95000"/>
                  </a:schemeClr>
                </a:solidFill>
              </a:rPr>
              <a:t>R</a:t>
            </a:r>
            <a:r>
              <a:rPr lang="en-US" sz="4400" b="1" dirty="0" smtClean="0">
                <a:solidFill>
                  <a:schemeClr val="bg1">
                    <a:lumMod val="95000"/>
                  </a:schemeClr>
                </a:solidFill>
              </a:rPr>
              <a:t>emoves </a:t>
            </a:r>
            <a:r>
              <a:rPr lang="en-US" sz="4400" b="1" dirty="0">
                <a:solidFill>
                  <a:schemeClr val="bg1">
                    <a:lumMod val="95000"/>
                  </a:schemeClr>
                </a:solidFill>
              </a:rPr>
              <a:t>dependencies and can result in greater system-wide efficiencies.</a:t>
            </a:r>
          </a:p>
          <a:p>
            <a:r>
              <a:rPr lang="en-US" sz="5400" dirty="0"/>
              <a:t/>
            </a:r>
            <a:br>
              <a:rPr lang="en-US" sz="5400" dirty="0"/>
            </a:br>
            <a:endParaRPr lang="en-US" sz="4800" dirty="0">
              <a:solidFill>
                <a:srgbClr val="FFFFFF"/>
              </a:solidFill>
              <a:latin typeface="TT Supermolot Neue Condensed"/>
            </a:endParaRPr>
          </a:p>
        </p:txBody>
      </p:sp>
      <p:sp>
        <p:nvSpPr>
          <p:cNvPr id="13" name="TextBox 13"/>
          <p:cNvSpPr txBox="1"/>
          <p:nvPr/>
        </p:nvSpPr>
        <p:spPr>
          <a:xfrm>
            <a:off x="2971201" y="7214665"/>
            <a:ext cx="9077084" cy="432234"/>
          </a:xfrm>
          <a:prstGeom prst="rect">
            <a:avLst/>
          </a:prstGeom>
        </p:spPr>
        <p:txBody>
          <a:bodyPr lIns="0" tIns="0" rIns="0" bIns="0" rtlCol="0" anchor="t">
            <a:spAutoFit/>
          </a:bodyPr>
          <a:lstStyle/>
          <a:p>
            <a:pPr algn="just">
              <a:lnSpc>
                <a:spcPts val="3598"/>
              </a:lnSpc>
              <a:spcBef>
                <a:spcPct val="0"/>
              </a:spcBef>
            </a:pPr>
            <a:endParaRPr lang="en-US" sz="2570" dirty="0">
              <a:solidFill>
                <a:srgbClr val="FFFFFF"/>
              </a:solidFill>
              <a:latin typeface="TT Supermolot Neue Condensed"/>
            </a:endParaRPr>
          </a:p>
        </p:txBody>
      </p:sp>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42202" y="1148977"/>
            <a:ext cx="8686800" cy="2787412"/>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5121" t="6497" b="30284"/>
          <a:stretch>
            <a:fillRect/>
          </a:stretch>
        </p:blipFill>
        <p:spPr>
          <a:xfrm>
            <a:off x="0" y="0"/>
            <a:ext cx="18288000" cy="10287000"/>
          </a:xfrm>
          <a:prstGeom prst="rect">
            <a:avLst/>
          </a:prstGeom>
        </p:spPr>
      </p:pic>
      <p:sp>
        <p:nvSpPr>
          <p:cNvPr id="10" name="TextBox 10"/>
          <p:cNvSpPr txBox="1"/>
          <p:nvPr/>
        </p:nvSpPr>
        <p:spPr>
          <a:xfrm>
            <a:off x="762000" y="2095500"/>
            <a:ext cx="7178419" cy="492443"/>
          </a:xfrm>
          <a:prstGeom prst="rect">
            <a:avLst/>
          </a:prstGeom>
        </p:spPr>
        <p:txBody>
          <a:bodyPr lIns="0" tIns="0" rIns="0" bIns="0" rtlCol="0" anchor="t">
            <a:spAutoFit/>
          </a:bodyPr>
          <a:lstStyle/>
          <a:p>
            <a:pPr algn="just"/>
            <a:endParaRPr lang="es-CO" altLang="en-US" sz="3200" dirty="0"/>
          </a:p>
        </p:txBody>
      </p:sp>
      <p:sp>
        <p:nvSpPr>
          <p:cNvPr id="11" name="TextBox 11"/>
          <p:cNvSpPr txBox="1"/>
          <p:nvPr/>
        </p:nvSpPr>
        <p:spPr>
          <a:xfrm>
            <a:off x="3369205" y="2996337"/>
            <a:ext cx="6649225" cy="372281"/>
          </a:xfrm>
          <a:prstGeom prst="rect">
            <a:avLst/>
          </a:prstGeom>
        </p:spPr>
        <p:txBody>
          <a:bodyPr lIns="0" tIns="0" rIns="0" bIns="0" rtlCol="0" anchor="t">
            <a:spAutoFit/>
          </a:bodyPr>
          <a:lstStyle/>
          <a:p>
            <a:pPr algn="just">
              <a:lnSpc>
                <a:spcPts val="3103"/>
              </a:lnSpc>
              <a:spcBef>
                <a:spcPct val="0"/>
              </a:spcBef>
            </a:pPr>
            <a:endParaRPr lang="en-US" sz="2216" dirty="0">
              <a:solidFill>
                <a:srgbClr val="FFFFFF"/>
              </a:solidFill>
              <a:latin typeface="TT Supermolot Neue Condensed"/>
            </a:endParaRPr>
          </a:p>
        </p:txBody>
      </p:sp>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701406" y="9258300"/>
            <a:ext cx="2655293" cy="391656"/>
          </a:xfrm>
          <a:prstGeom prst="rect">
            <a:avLst/>
          </a:prstGeom>
        </p:spPr>
      </p:pic>
      <p:pic>
        <p:nvPicPr>
          <p:cNvPr id="14" name="Picture 14"/>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7940419" y="3675277"/>
            <a:ext cx="2655293" cy="391656"/>
          </a:xfrm>
          <a:prstGeom prst="rect">
            <a:avLst/>
          </a:prstGeom>
        </p:spPr>
      </p:pic>
      <p:sp>
        <p:nvSpPr>
          <p:cNvPr id="15" name="Rectangle 3"/>
          <p:cNvSpPr txBox="1">
            <a:spLocks noChangeArrowheads="1"/>
          </p:cNvSpPr>
          <p:nvPr/>
        </p:nvSpPr>
        <p:spPr>
          <a:xfrm>
            <a:off x="641405" y="843395"/>
            <a:ext cx="7772400" cy="4114800"/>
          </a:xfrm>
          <a:prstGeom prst="rect">
            <a:avLst/>
          </a:prstGeom>
          <a:ln/>
          <a:extLst>
            <a:ext uri="{91240B29-F687-4F45-9708-019B960494DF}">
              <a14:hiddenLine xmlns:a14="http://schemas.microsoft.com/office/drawing/2010/main" w="9525">
                <a:solidFill>
                  <a:srgbClr val="0000FF"/>
                </a:solidFill>
                <a:miter lim="800000"/>
                <a:headEnd/>
                <a:tailEnd/>
              </a14:hiddenLine>
            </a:ext>
          </a:extLst>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CO" altLang="en-US" sz="4400" b="1" dirty="0" err="1" smtClean="0">
                <a:solidFill>
                  <a:schemeClr val="bg1">
                    <a:lumMod val="95000"/>
                  </a:schemeClr>
                </a:solidFill>
              </a:rPr>
              <a:t>Used</a:t>
            </a:r>
            <a:r>
              <a:rPr lang="es-CO" altLang="en-US" sz="4400" b="1" dirty="0" smtClean="0">
                <a:solidFill>
                  <a:schemeClr val="bg1">
                    <a:lumMod val="95000"/>
                  </a:schemeClr>
                </a:solidFill>
              </a:rPr>
              <a:t> to </a:t>
            </a:r>
            <a:r>
              <a:rPr lang="es-CO" altLang="en-US" sz="4400" b="1" dirty="0" err="1" smtClean="0">
                <a:solidFill>
                  <a:schemeClr val="bg1">
                    <a:lumMod val="95000"/>
                  </a:schemeClr>
                </a:solidFill>
              </a:rPr>
              <a:t>structure</a:t>
            </a:r>
            <a:r>
              <a:rPr lang="es-CO" altLang="en-US" sz="4400" b="1" dirty="0" smtClean="0">
                <a:solidFill>
                  <a:schemeClr val="bg1">
                    <a:lumMod val="95000"/>
                  </a:schemeClr>
                </a:solidFill>
              </a:rPr>
              <a:t> </a:t>
            </a:r>
            <a:r>
              <a:rPr lang="es-CO" altLang="en-US" sz="4400" b="1" dirty="0" err="1" smtClean="0">
                <a:solidFill>
                  <a:schemeClr val="bg1">
                    <a:lumMod val="95000"/>
                  </a:schemeClr>
                </a:solidFill>
              </a:rPr>
              <a:t>distributed</a:t>
            </a:r>
            <a:r>
              <a:rPr lang="es-CO" altLang="en-US" sz="4400" b="1" dirty="0" smtClean="0">
                <a:solidFill>
                  <a:schemeClr val="bg1">
                    <a:lumMod val="95000"/>
                  </a:schemeClr>
                </a:solidFill>
              </a:rPr>
              <a:t> </a:t>
            </a:r>
            <a:r>
              <a:rPr lang="es-CO" altLang="en-US" sz="4400" b="1" dirty="0" err="1" smtClean="0">
                <a:solidFill>
                  <a:schemeClr val="bg1">
                    <a:lumMod val="95000"/>
                  </a:schemeClr>
                </a:solidFill>
              </a:rPr>
              <a:t>systems</a:t>
            </a:r>
            <a:endParaRPr lang="es-CO" altLang="en-US" sz="4400" b="1" dirty="0" smtClean="0">
              <a:solidFill>
                <a:schemeClr val="bg1">
                  <a:lumMod val="95000"/>
                </a:schemeClr>
              </a:solidFill>
            </a:endParaRPr>
          </a:p>
          <a:p>
            <a:pPr lvl="1">
              <a:buFont typeface="Arial" panose="020B0604020202020204" pitchFamily="34" charset="0"/>
              <a:buChar char="•"/>
            </a:pPr>
            <a:r>
              <a:rPr lang="es-CO" altLang="en-US" sz="4400" dirty="0" err="1">
                <a:solidFill>
                  <a:schemeClr val="bg1">
                    <a:lumMod val="95000"/>
                  </a:schemeClr>
                </a:solidFill>
              </a:rPr>
              <a:t>D</a:t>
            </a:r>
            <a:r>
              <a:rPr lang="es-CO" altLang="en-US" sz="4400" dirty="0" err="1" smtClean="0">
                <a:solidFill>
                  <a:schemeClr val="bg1">
                    <a:lumMod val="95000"/>
                  </a:schemeClr>
                </a:solidFill>
              </a:rPr>
              <a:t>ecouple</a:t>
            </a:r>
            <a:r>
              <a:rPr lang="es-CO" altLang="en-US" sz="4400" dirty="0" smtClean="0">
                <a:solidFill>
                  <a:schemeClr val="bg1">
                    <a:lumMod val="95000"/>
                  </a:schemeClr>
                </a:solidFill>
              </a:rPr>
              <a:t> </a:t>
            </a:r>
            <a:r>
              <a:rPr lang="es-CO" altLang="en-US" sz="4400" dirty="0" err="1" smtClean="0">
                <a:solidFill>
                  <a:schemeClr val="bg1">
                    <a:lumMod val="95000"/>
                  </a:schemeClr>
                </a:solidFill>
              </a:rPr>
              <a:t>components</a:t>
            </a:r>
            <a:r>
              <a:rPr lang="es-CO" altLang="en-US" sz="4400" dirty="0" smtClean="0">
                <a:solidFill>
                  <a:schemeClr val="bg1">
                    <a:lumMod val="95000"/>
                  </a:schemeClr>
                </a:solidFill>
              </a:rPr>
              <a:t> </a:t>
            </a:r>
            <a:r>
              <a:rPr lang="es-CO" altLang="en-US" sz="4400" dirty="0" err="1" smtClean="0">
                <a:solidFill>
                  <a:schemeClr val="bg1">
                    <a:lumMod val="95000"/>
                  </a:schemeClr>
                </a:solidFill>
              </a:rPr>
              <a:t>that</a:t>
            </a:r>
            <a:r>
              <a:rPr lang="es-CO" altLang="en-US" sz="4400" dirty="0" smtClean="0">
                <a:solidFill>
                  <a:schemeClr val="bg1">
                    <a:lumMod val="95000"/>
                  </a:schemeClr>
                </a:solidFill>
              </a:rPr>
              <a:t> </a:t>
            </a:r>
            <a:r>
              <a:rPr lang="es-CO" altLang="en-US" sz="4400" dirty="0" err="1" smtClean="0">
                <a:solidFill>
                  <a:schemeClr val="bg1">
                    <a:lumMod val="95000"/>
                  </a:schemeClr>
                </a:solidFill>
              </a:rPr>
              <a:t>interact</a:t>
            </a:r>
            <a:r>
              <a:rPr lang="es-CO" altLang="en-US" sz="4400" dirty="0" smtClean="0">
                <a:solidFill>
                  <a:schemeClr val="bg1">
                    <a:lumMod val="95000"/>
                  </a:schemeClr>
                </a:solidFill>
              </a:rPr>
              <a:t> </a:t>
            </a:r>
            <a:r>
              <a:rPr lang="es-CO" altLang="en-US" sz="4400" dirty="0" err="1" smtClean="0">
                <a:solidFill>
                  <a:schemeClr val="bg1">
                    <a:lumMod val="95000"/>
                  </a:schemeClr>
                </a:solidFill>
              </a:rPr>
              <a:t>by</a:t>
            </a:r>
            <a:r>
              <a:rPr lang="es-CO" altLang="en-US" sz="4400" dirty="0" smtClean="0">
                <a:solidFill>
                  <a:schemeClr val="bg1">
                    <a:lumMod val="95000"/>
                  </a:schemeClr>
                </a:solidFill>
              </a:rPr>
              <a:t> </a:t>
            </a:r>
            <a:r>
              <a:rPr lang="es-CO" altLang="en-US" sz="4400" dirty="0" err="1" smtClean="0">
                <a:solidFill>
                  <a:schemeClr val="bg1">
                    <a:lumMod val="95000"/>
                  </a:schemeClr>
                </a:solidFill>
              </a:rPr>
              <a:t>remote</a:t>
            </a:r>
            <a:r>
              <a:rPr lang="es-CO" altLang="en-US" sz="4400" dirty="0" smtClean="0">
                <a:solidFill>
                  <a:schemeClr val="bg1">
                    <a:lumMod val="95000"/>
                  </a:schemeClr>
                </a:solidFill>
              </a:rPr>
              <a:t> </a:t>
            </a:r>
            <a:r>
              <a:rPr lang="es-CO" altLang="en-US" sz="4400" dirty="0" err="1" smtClean="0">
                <a:solidFill>
                  <a:schemeClr val="bg1">
                    <a:lumMod val="95000"/>
                  </a:schemeClr>
                </a:solidFill>
              </a:rPr>
              <a:t>service</a:t>
            </a:r>
            <a:r>
              <a:rPr lang="es-CO" altLang="en-US" sz="4400" dirty="0" smtClean="0">
                <a:solidFill>
                  <a:schemeClr val="bg1">
                    <a:lumMod val="95000"/>
                  </a:schemeClr>
                </a:solidFill>
              </a:rPr>
              <a:t> </a:t>
            </a:r>
            <a:r>
              <a:rPr lang="es-CO" altLang="en-US" sz="4400" dirty="0" err="1" smtClean="0">
                <a:solidFill>
                  <a:schemeClr val="bg1">
                    <a:lumMod val="95000"/>
                  </a:schemeClr>
                </a:solidFill>
              </a:rPr>
              <a:t>invocations</a:t>
            </a:r>
            <a:r>
              <a:rPr lang="es-CO" altLang="en-US" sz="4400" dirty="0" smtClean="0">
                <a:solidFill>
                  <a:schemeClr val="bg1">
                    <a:lumMod val="95000"/>
                  </a:schemeClr>
                </a:solidFill>
              </a:rPr>
              <a:t>.</a:t>
            </a:r>
            <a:endParaRPr lang="es-CO" altLang="en-US" sz="4400" dirty="0" smtClean="0">
              <a:solidFill>
                <a:schemeClr val="bg1">
                  <a:lumMod val="95000"/>
                </a:schemeClr>
              </a:solidFill>
            </a:endParaRPr>
          </a:p>
          <a:p>
            <a:pPr lvl="1">
              <a:buFont typeface="Arial" panose="020B0604020202020204" pitchFamily="34" charset="0"/>
              <a:buChar char="•"/>
            </a:pPr>
            <a:r>
              <a:rPr lang="es-CO" altLang="en-US" sz="4400" dirty="0" err="1" smtClean="0">
                <a:solidFill>
                  <a:schemeClr val="bg1">
                    <a:lumMod val="95000"/>
                  </a:schemeClr>
                </a:solidFill>
              </a:rPr>
              <a:t>Responsible</a:t>
            </a:r>
            <a:r>
              <a:rPr lang="es-CO" altLang="en-US" sz="4400" dirty="0" smtClean="0">
                <a:solidFill>
                  <a:schemeClr val="bg1">
                    <a:lumMod val="95000"/>
                  </a:schemeClr>
                </a:solidFill>
              </a:rPr>
              <a:t> </a:t>
            </a:r>
            <a:r>
              <a:rPr lang="es-CO" altLang="en-US" sz="4400" dirty="0" err="1" smtClean="0">
                <a:solidFill>
                  <a:schemeClr val="bg1">
                    <a:lumMod val="95000"/>
                  </a:schemeClr>
                </a:solidFill>
              </a:rPr>
              <a:t>for</a:t>
            </a:r>
            <a:r>
              <a:rPr lang="es-CO" altLang="en-US" sz="4400" dirty="0" smtClean="0">
                <a:solidFill>
                  <a:schemeClr val="bg1">
                    <a:lumMod val="95000"/>
                  </a:schemeClr>
                </a:solidFill>
              </a:rPr>
              <a:t> </a:t>
            </a:r>
            <a:r>
              <a:rPr lang="es-CO" altLang="en-US" sz="4400" dirty="0" err="1" smtClean="0">
                <a:solidFill>
                  <a:schemeClr val="bg1">
                    <a:lumMod val="95000"/>
                  </a:schemeClr>
                </a:solidFill>
              </a:rPr>
              <a:t>coordinating</a:t>
            </a:r>
            <a:r>
              <a:rPr lang="es-CO" altLang="en-US" sz="4400" dirty="0" smtClean="0">
                <a:solidFill>
                  <a:schemeClr val="bg1">
                    <a:lumMod val="95000"/>
                  </a:schemeClr>
                </a:solidFill>
              </a:rPr>
              <a:t> </a:t>
            </a:r>
            <a:r>
              <a:rPr lang="es-CO" altLang="en-US" sz="4400" dirty="0" err="1" smtClean="0">
                <a:solidFill>
                  <a:schemeClr val="bg1">
                    <a:lumMod val="95000"/>
                  </a:schemeClr>
                </a:solidFill>
              </a:rPr>
              <a:t>communication</a:t>
            </a:r>
            <a:r>
              <a:rPr lang="es-CO" altLang="en-US" sz="4400" dirty="0" smtClean="0">
                <a:solidFill>
                  <a:schemeClr val="bg1">
                    <a:lumMod val="95000"/>
                  </a:schemeClr>
                </a:solidFill>
              </a:rPr>
              <a:t>.</a:t>
            </a:r>
          </a:p>
          <a:p>
            <a:pPr lvl="1">
              <a:buFont typeface="Arial" panose="020B0604020202020204" pitchFamily="34" charset="0"/>
              <a:buChar char="•"/>
            </a:pPr>
            <a:r>
              <a:rPr lang="es-CO" altLang="en-US" sz="4400" dirty="0" err="1">
                <a:solidFill>
                  <a:schemeClr val="bg1">
                    <a:lumMod val="95000"/>
                  </a:schemeClr>
                </a:solidFill>
              </a:rPr>
              <a:t>F</a:t>
            </a:r>
            <a:r>
              <a:rPr lang="es-CO" altLang="en-US" sz="4400" dirty="0" err="1" smtClean="0">
                <a:solidFill>
                  <a:schemeClr val="bg1">
                    <a:lumMod val="95000"/>
                  </a:schemeClr>
                </a:solidFill>
              </a:rPr>
              <a:t>orwarding</a:t>
            </a:r>
            <a:r>
              <a:rPr lang="es-CO" altLang="en-US" sz="4400" dirty="0" smtClean="0">
                <a:solidFill>
                  <a:schemeClr val="bg1">
                    <a:lumMod val="95000"/>
                  </a:schemeClr>
                </a:solidFill>
              </a:rPr>
              <a:t> </a:t>
            </a:r>
            <a:r>
              <a:rPr lang="es-CO" altLang="en-US" sz="4400" dirty="0" smtClean="0">
                <a:solidFill>
                  <a:schemeClr val="bg1">
                    <a:lumMod val="95000"/>
                  </a:schemeClr>
                </a:solidFill>
              </a:rPr>
              <a:t>of </a:t>
            </a:r>
            <a:r>
              <a:rPr lang="es-CO" altLang="en-US" sz="4400" dirty="0" err="1" smtClean="0">
                <a:solidFill>
                  <a:schemeClr val="bg1">
                    <a:lumMod val="95000"/>
                  </a:schemeClr>
                </a:solidFill>
              </a:rPr>
              <a:t>requests</a:t>
            </a:r>
            <a:r>
              <a:rPr lang="es-CO" altLang="en-US" sz="4400" dirty="0" smtClean="0">
                <a:solidFill>
                  <a:schemeClr val="bg1">
                    <a:lumMod val="95000"/>
                  </a:schemeClr>
                </a:solidFill>
              </a:rPr>
              <a:t> </a:t>
            </a:r>
            <a:r>
              <a:rPr lang="es-CO" altLang="en-US" sz="4400" dirty="0" err="1" smtClean="0">
                <a:solidFill>
                  <a:schemeClr val="bg1">
                    <a:lumMod val="95000"/>
                  </a:schemeClr>
                </a:solidFill>
              </a:rPr>
              <a:t>from</a:t>
            </a:r>
            <a:r>
              <a:rPr lang="es-CO" altLang="en-US" sz="4400" dirty="0" smtClean="0">
                <a:solidFill>
                  <a:schemeClr val="bg1">
                    <a:lumMod val="95000"/>
                  </a:schemeClr>
                </a:solidFill>
              </a:rPr>
              <a:t> </a:t>
            </a:r>
            <a:r>
              <a:rPr lang="es-CO" altLang="en-US" sz="4400" dirty="0" err="1" smtClean="0">
                <a:solidFill>
                  <a:schemeClr val="bg1">
                    <a:lumMod val="95000"/>
                  </a:schemeClr>
                </a:solidFill>
              </a:rPr>
              <a:t>client</a:t>
            </a:r>
            <a:r>
              <a:rPr lang="es-CO" altLang="en-US" sz="4400" dirty="0" smtClean="0">
                <a:solidFill>
                  <a:schemeClr val="bg1">
                    <a:lumMod val="95000"/>
                  </a:schemeClr>
                </a:solidFill>
              </a:rPr>
              <a:t> to </a:t>
            </a:r>
            <a:r>
              <a:rPr lang="es-CO" altLang="en-US" sz="4400" dirty="0" smtClean="0">
                <a:solidFill>
                  <a:schemeClr val="bg1">
                    <a:lumMod val="95000"/>
                  </a:schemeClr>
                </a:solidFill>
              </a:rPr>
              <a:t>server.</a:t>
            </a:r>
          </a:p>
          <a:p>
            <a:pPr lvl="1">
              <a:buFont typeface="Arial" panose="020B0604020202020204" pitchFamily="34" charset="0"/>
              <a:buChar char="•"/>
            </a:pPr>
            <a:r>
              <a:rPr lang="es-CO" altLang="en-US" sz="4400" dirty="0" err="1">
                <a:solidFill>
                  <a:schemeClr val="bg1">
                    <a:lumMod val="95000"/>
                  </a:schemeClr>
                </a:solidFill>
              </a:rPr>
              <a:t>T</a:t>
            </a:r>
            <a:r>
              <a:rPr lang="es-CO" altLang="en-US" sz="4400" dirty="0" err="1" smtClean="0">
                <a:solidFill>
                  <a:schemeClr val="bg1">
                    <a:lumMod val="95000"/>
                  </a:schemeClr>
                </a:solidFill>
              </a:rPr>
              <a:t>ransmission</a:t>
            </a:r>
            <a:r>
              <a:rPr lang="es-CO" altLang="en-US" sz="4400" dirty="0" smtClean="0">
                <a:solidFill>
                  <a:schemeClr val="bg1">
                    <a:lumMod val="95000"/>
                  </a:schemeClr>
                </a:solidFill>
              </a:rPr>
              <a:t> </a:t>
            </a:r>
            <a:r>
              <a:rPr lang="es-CO" altLang="en-US" sz="4400" dirty="0" smtClean="0">
                <a:solidFill>
                  <a:schemeClr val="bg1">
                    <a:lumMod val="95000"/>
                  </a:schemeClr>
                </a:solidFill>
              </a:rPr>
              <a:t>of </a:t>
            </a:r>
            <a:r>
              <a:rPr lang="es-CO" altLang="en-US" sz="4400" dirty="0" err="1" smtClean="0">
                <a:solidFill>
                  <a:schemeClr val="bg1">
                    <a:lumMod val="95000"/>
                  </a:schemeClr>
                </a:solidFill>
              </a:rPr>
              <a:t>results</a:t>
            </a:r>
            <a:r>
              <a:rPr lang="es-CO" altLang="en-US" sz="4400" dirty="0" smtClean="0">
                <a:solidFill>
                  <a:schemeClr val="bg1">
                    <a:lumMod val="95000"/>
                  </a:schemeClr>
                </a:solidFill>
              </a:rPr>
              <a:t> and </a:t>
            </a:r>
            <a:r>
              <a:rPr lang="es-CO" altLang="en-US" sz="4400" dirty="0" err="1" smtClean="0">
                <a:solidFill>
                  <a:schemeClr val="bg1">
                    <a:lumMod val="95000"/>
                  </a:schemeClr>
                </a:solidFill>
              </a:rPr>
              <a:t>exceptions</a:t>
            </a:r>
            <a:r>
              <a:rPr lang="es-CO" altLang="en-US" sz="4400" dirty="0" smtClean="0">
                <a:solidFill>
                  <a:schemeClr val="bg1">
                    <a:lumMod val="95000"/>
                  </a:schemeClr>
                </a:solidFill>
              </a:rPr>
              <a:t>.</a:t>
            </a:r>
            <a:endParaRPr lang="es-CO" altLang="en-US" sz="4400" dirty="0" smtClean="0">
              <a:solidFill>
                <a:schemeClr val="bg1">
                  <a:lumMod val="95000"/>
                </a:schemeClr>
              </a:solidFill>
            </a:endParaRPr>
          </a:p>
        </p:txBody>
      </p:sp>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55209" y="2105891"/>
            <a:ext cx="9042746" cy="5704609"/>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5121" t="17952" b="18829"/>
          <a:stretch>
            <a:fillRect/>
          </a:stretch>
        </p:blipFill>
        <p:spPr>
          <a:xfrm>
            <a:off x="0" y="0"/>
            <a:ext cx="18288000" cy="10287000"/>
          </a:xfrm>
          <a:prstGeom prst="rect">
            <a:avLst/>
          </a:prstGeom>
        </p:spPr>
      </p:pic>
      <p:grpSp>
        <p:nvGrpSpPr>
          <p:cNvPr id="7" name="Group 7"/>
          <p:cNvGrpSpPr/>
          <p:nvPr/>
        </p:nvGrpSpPr>
        <p:grpSpPr>
          <a:xfrm>
            <a:off x="11348534" y="0"/>
            <a:ext cx="6939466" cy="10287000"/>
            <a:chOff x="0" y="0"/>
            <a:chExt cx="9252621" cy="13716000"/>
          </a:xfrm>
        </p:grpSpPr>
        <p:pic>
          <p:nvPicPr>
            <p:cNvPr id="8" name="Picture 8"/>
            <p:cNvPicPr>
              <a:picLocks noChangeAspect="1"/>
            </p:cNvPicPr>
            <p:nvPr/>
          </p:nvPicPr>
          <p:blipFill>
            <a:blip r:embed="rId3"/>
            <a:srcRect l="25022" r="37116"/>
            <a:stretch>
              <a:fillRect/>
            </a:stretch>
          </p:blipFill>
          <p:spPr>
            <a:xfrm>
              <a:off x="0" y="0"/>
              <a:ext cx="9252621" cy="13716000"/>
            </a:xfrm>
            <a:prstGeom prst="rect">
              <a:avLst/>
            </a:prstGeom>
          </p:spPr>
        </p:pic>
      </p:grpSp>
      <p:sp>
        <p:nvSpPr>
          <p:cNvPr id="10" name="TextBox 10"/>
          <p:cNvSpPr txBox="1"/>
          <p:nvPr/>
        </p:nvSpPr>
        <p:spPr>
          <a:xfrm>
            <a:off x="126862" y="792300"/>
            <a:ext cx="10855772" cy="769441"/>
          </a:xfrm>
          <a:prstGeom prst="rect">
            <a:avLst/>
          </a:prstGeom>
        </p:spPr>
        <p:txBody>
          <a:bodyPr wrap="square" lIns="0" tIns="0" rIns="0" bIns="0" rtlCol="0" anchor="t">
            <a:spAutoFit/>
          </a:bodyPr>
          <a:lstStyle/>
          <a:p>
            <a:pPr>
              <a:lnSpc>
                <a:spcPts val="6019"/>
              </a:lnSpc>
            </a:pPr>
            <a:r>
              <a:rPr lang="es-CO" altLang="en-US" sz="6600" b="1" dirty="0" smtClean="0">
                <a:solidFill>
                  <a:schemeClr val="bg1">
                    <a:lumMod val="95000"/>
                  </a:schemeClr>
                </a:solidFill>
              </a:rPr>
              <a:t>   </a:t>
            </a:r>
            <a:r>
              <a:rPr lang="es-CO" altLang="en-US" sz="6600" b="1" u="sng" dirty="0" err="1" smtClean="0">
                <a:solidFill>
                  <a:schemeClr val="bg1">
                    <a:lumMod val="95000"/>
                  </a:schemeClr>
                </a:solidFill>
              </a:rPr>
              <a:t>Pattern</a:t>
            </a:r>
            <a:r>
              <a:rPr lang="es-CO" altLang="en-US" sz="6600" b="1" u="sng" dirty="0" smtClean="0">
                <a:solidFill>
                  <a:schemeClr val="bg1">
                    <a:lumMod val="95000"/>
                  </a:schemeClr>
                </a:solidFill>
              </a:rPr>
              <a:t> </a:t>
            </a:r>
            <a:r>
              <a:rPr lang="es-CO" altLang="en-US" sz="6600" b="1" u="sng" dirty="0" err="1">
                <a:solidFill>
                  <a:schemeClr val="bg1">
                    <a:lumMod val="95000"/>
                  </a:schemeClr>
                </a:solidFill>
              </a:rPr>
              <a:t>C</a:t>
            </a:r>
            <a:r>
              <a:rPr lang="es-CO" altLang="en-US" sz="6600" b="1" u="sng" dirty="0" err="1" smtClean="0">
                <a:solidFill>
                  <a:schemeClr val="bg1">
                    <a:lumMod val="95000"/>
                  </a:schemeClr>
                </a:solidFill>
              </a:rPr>
              <a:t>haracteristics</a:t>
            </a:r>
            <a:endParaRPr lang="en-US" sz="6000" b="1" u="sng" dirty="0">
              <a:solidFill>
                <a:schemeClr val="bg1">
                  <a:lumMod val="95000"/>
                </a:schemeClr>
              </a:solidFill>
              <a:latin typeface="TT Supermolot Condensed Bold"/>
            </a:endParaRPr>
          </a:p>
        </p:txBody>
      </p:sp>
      <p:pic>
        <p:nvPicPr>
          <p:cNvPr id="14" name="Picture 14"/>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9289912" y="9258300"/>
            <a:ext cx="2655293" cy="391656"/>
          </a:xfrm>
          <a:prstGeom prst="rect">
            <a:avLst/>
          </a:prstGeom>
        </p:spPr>
      </p:pic>
      <p:pic>
        <p:nvPicPr>
          <p:cNvPr id="15" name="Picture 15"/>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9144000" y="811350"/>
            <a:ext cx="2947118" cy="434700"/>
          </a:xfrm>
          <a:prstGeom prst="rect">
            <a:avLst/>
          </a:prstGeom>
        </p:spPr>
      </p:pic>
      <p:sp>
        <p:nvSpPr>
          <p:cNvPr id="16" name="Rectangle 3"/>
          <p:cNvSpPr txBox="1">
            <a:spLocks noChangeArrowheads="1"/>
          </p:cNvSpPr>
          <p:nvPr/>
        </p:nvSpPr>
        <p:spPr>
          <a:xfrm>
            <a:off x="126862" y="1657440"/>
            <a:ext cx="8623529" cy="512823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CO" altLang="en-US" sz="4000" b="1" dirty="0" err="1" smtClean="0">
                <a:solidFill>
                  <a:schemeClr val="bg1">
                    <a:lumMod val="95000"/>
                  </a:schemeClr>
                </a:solidFill>
              </a:rPr>
              <a:t>Building</a:t>
            </a:r>
            <a:r>
              <a:rPr lang="es-CO" altLang="en-US" sz="4000" b="1" dirty="0" smtClean="0">
                <a:solidFill>
                  <a:schemeClr val="bg1">
                    <a:lumMod val="95000"/>
                  </a:schemeClr>
                </a:solidFill>
              </a:rPr>
              <a:t>:</a:t>
            </a:r>
            <a:r>
              <a:rPr lang="es-CO" altLang="en-US" sz="4000" dirty="0" smtClean="0">
                <a:solidFill>
                  <a:schemeClr val="bg1">
                    <a:lumMod val="95000"/>
                  </a:schemeClr>
                </a:solidFill>
              </a:rPr>
              <a:t> </a:t>
            </a:r>
            <a:r>
              <a:rPr lang="es-CO" altLang="en-US" sz="4000" dirty="0">
                <a:solidFill>
                  <a:schemeClr val="bg1">
                    <a:lumMod val="95000"/>
                  </a:schemeClr>
                </a:solidFill>
              </a:rPr>
              <a:t>A</a:t>
            </a:r>
            <a:r>
              <a:rPr lang="es-CO" altLang="en-US" sz="4000" dirty="0" smtClean="0">
                <a:solidFill>
                  <a:schemeClr val="bg1">
                    <a:lumMod val="95000"/>
                  </a:schemeClr>
                </a:solidFill>
              </a:rPr>
              <a:t> </a:t>
            </a:r>
            <a:r>
              <a:rPr lang="es-CO" altLang="en-US" sz="4000" dirty="0" err="1" smtClean="0">
                <a:solidFill>
                  <a:schemeClr val="bg1">
                    <a:lumMod val="95000"/>
                  </a:schemeClr>
                </a:solidFill>
              </a:rPr>
              <a:t>system</a:t>
            </a:r>
            <a:r>
              <a:rPr lang="es-CO" altLang="en-US" sz="4000" dirty="0" smtClean="0">
                <a:solidFill>
                  <a:schemeClr val="bg1">
                    <a:lumMod val="95000"/>
                  </a:schemeClr>
                </a:solidFill>
              </a:rPr>
              <a:t> as a set of </a:t>
            </a:r>
            <a:r>
              <a:rPr lang="es-CO" altLang="en-US" sz="4000" dirty="0" err="1" smtClean="0">
                <a:solidFill>
                  <a:schemeClr val="bg1">
                    <a:lumMod val="95000"/>
                  </a:schemeClr>
                </a:solidFill>
              </a:rPr>
              <a:t>decoupled</a:t>
            </a:r>
            <a:r>
              <a:rPr lang="es-CO" altLang="en-US" sz="4000" dirty="0" smtClean="0">
                <a:solidFill>
                  <a:schemeClr val="bg1">
                    <a:lumMod val="95000"/>
                  </a:schemeClr>
                </a:solidFill>
              </a:rPr>
              <a:t> </a:t>
            </a:r>
            <a:r>
              <a:rPr lang="es-CO" altLang="en-US" sz="4000" dirty="0" err="1" smtClean="0">
                <a:solidFill>
                  <a:schemeClr val="bg1">
                    <a:lumMod val="95000"/>
                  </a:schemeClr>
                </a:solidFill>
              </a:rPr>
              <a:t>interacting</a:t>
            </a:r>
            <a:r>
              <a:rPr lang="es-CO" altLang="en-US" sz="4000" dirty="0" smtClean="0">
                <a:solidFill>
                  <a:schemeClr val="bg1">
                    <a:lumMod val="95000"/>
                  </a:schemeClr>
                </a:solidFill>
              </a:rPr>
              <a:t> </a:t>
            </a:r>
            <a:r>
              <a:rPr lang="es-CO" altLang="en-US" sz="4000" dirty="0" err="1" smtClean="0">
                <a:solidFill>
                  <a:schemeClr val="bg1">
                    <a:lumMod val="95000"/>
                  </a:schemeClr>
                </a:solidFill>
              </a:rPr>
              <a:t>components</a:t>
            </a:r>
            <a:r>
              <a:rPr lang="es-CO" altLang="en-US" sz="4000" dirty="0" smtClean="0">
                <a:solidFill>
                  <a:schemeClr val="bg1">
                    <a:lumMod val="95000"/>
                  </a:schemeClr>
                </a:solidFill>
              </a:rPr>
              <a:t> </a:t>
            </a:r>
            <a:r>
              <a:rPr lang="es-CO" altLang="en-US" sz="4000" dirty="0" err="1" smtClean="0">
                <a:solidFill>
                  <a:schemeClr val="bg1">
                    <a:lumMod val="95000"/>
                  </a:schemeClr>
                </a:solidFill>
              </a:rPr>
              <a:t>gains</a:t>
            </a:r>
            <a:r>
              <a:rPr lang="es-CO" altLang="en-US" sz="4000" dirty="0" smtClean="0">
                <a:solidFill>
                  <a:schemeClr val="bg1">
                    <a:lumMod val="95000"/>
                  </a:schemeClr>
                </a:solidFill>
              </a:rPr>
              <a:t> in:</a:t>
            </a:r>
          </a:p>
          <a:p>
            <a:pPr lvl="1">
              <a:buFont typeface="Wingdings" panose="05000000000000000000" pitchFamily="2" charset="2"/>
              <a:buChar char="Ø"/>
            </a:pPr>
            <a:r>
              <a:rPr lang="es-CO" altLang="en-US" sz="3600" dirty="0" err="1" smtClean="0">
                <a:solidFill>
                  <a:schemeClr val="bg1">
                    <a:lumMod val="95000"/>
                  </a:schemeClr>
                </a:solidFill>
              </a:rPr>
              <a:t>flexibility</a:t>
            </a:r>
            <a:endParaRPr lang="es-CO" altLang="en-US" sz="3600" dirty="0" smtClean="0">
              <a:solidFill>
                <a:schemeClr val="bg1">
                  <a:lumMod val="95000"/>
                </a:schemeClr>
              </a:solidFill>
            </a:endParaRPr>
          </a:p>
          <a:p>
            <a:pPr lvl="1">
              <a:buFont typeface="Wingdings" panose="05000000000000000000" pitchFamily="2" charset="2"/>
              <a:buChar char="Ø"/>
            </a:pPr>
            <a:r>
              <a:rPr lang="es-CO" altLang="en-US" sz="3600" dirty="0" err="1" smtClean="0">
                <a:solidFill>
                  <a:schemeClr val="bg1">
                    <a:lumMod val="95000"/>
                  </a:schemeClr>
                </a:solidFill>
              </a:rPr>
              <a:t>mantainability</a:t>
            </a:r>
            <a:endParaRPr lang="es-CO" altLang="en-US" sz="3600" dirty="0" smtClean="0">
              <a:solidFill>
                <a:schemeClr val="bg1">
                  <a:lumMod val="95000"/>
                </a:schemeClr>
              </a:solidFill>
            </a:endParaRPr>
          </a:p>
          <a:p>
            <a:pPr lvl="1">
              <a:buFont typeface="Wingdings" panose="05000000000000000000" pitchFamily="2" charset="2"/>
              <a:buChar char="Ø"/>
            </a:pPr>
            <a:r>
              <a:rPr lang="es-CO" altLang="en-US" sz="3600" dirty="0" err="1" smtClean="0">
                <a:solidFill>
                  <a:schemeClr val="bg1">
                    <a:lumMod val="95000"/>
                  </a:schemeClr>
                </a:solidFill>
              </a:rPr>
              <a:t>changeability</a:t>
            </a:r>
            <a:endParaRPr lang="es-CO" altLang="en-US" sz="3600" dirty="0" smtClean="0">
              <a:solidFill>
                <a:schemeClr val="bg1">
                  <a:lumMod val="95000"/>
                </a:schemeClr>
              </a:solidFill>
            </a:endParaRPr>
          </a:p>
          <a:p>
            <a:pPr lvl="1">
              <a:buFont typeface="Wingdings" panose="05000000000000000000" pitchFamily="2" charset="2"/>
              <a:buChar char="Ø"/>
            </a:pPr>
            <a:r>
              <a:rPr lang="es-CO" altLang="en-US" sz="3600" dirty="0" err="1" smtClean="0">
                <a:solidFill>
                  <a:schemeClr val="bg1">
                    <a:lumMod val="95000"/>
                  </a:schemeClr>
                </a:solidFill>
              </a:rPr>
              <a:t>distributability</a:t>
            </a:r>
            <a:endParaRPr lang="es-CO" altLang="en-US" sz="3600" dirty="0" smtClean="0">
              <a:solidFill>
                <a:schemeClr val="bg1">
                  <a:lumMod val="95000"/>
                </a:schemeClr>
              </a:solidFill>
            </a:endParaRPr>
          </a:p>
          <a:p>
            <a:pPr lvl="1">
              <a:buFont typeface="Wingdings" panose="05000000000000000000" pitchFamily="2" charset="2"/>
              <a:buChar char="Ø"/>
            </a:pPr>
            <a:r>
              <a:rPr lang="es-CO" altLang="en-US" sz="3600" dirty="0" err="1" smtClean="0">
                <a:solidFill>
                  <a:schemeClr val="bg1">
                    <a:lumMod val="95000"/>
                  </a:schemeClr>
                </a:solidFill>
              </a:rPr>
              <a:t>scalability</a:t>
            </a:r>
            <a:endParaRPr lang="es-CO" altLang="en-US" sz="3600" dirty="0">
              <a:solidFill>
                <a:schemeClr val="bg1">
                  <a:lumMod val="95000"/>
                </a:schemeClr>
              </a:solidFill>
            </a:endParaRPr>
          </a:p>
        </p:txBody>
      </p:sp>
      <p:sp>
        <p:nvSpPr>
          <p:cNvPr id="17" name="Rectangle 16"/>
          <p:cNvSpPr/>
          <p:nvPr/>
        </p:nvSpPr>
        <p:spPr>
          <a:xfrm>
            <a:off x="184012" y="7048500"/>
            <a:ext cx="9144000" cy="2308324"/>
          </a:xfrm>
          <a:prstGeom prst="rect">
            <a:avLst/>
          </a:prstGeom>
        </p:spPr>
        <p:txBody>
          <a:bodyPr>
            <a:spAutoFit/>
          </a:bodyPr>
          <a:lstStyle/>
          <a:p>
            <a:pPr marL="457200" indent="-457200">
              <a:buFont typeface="Arial" panose="020B0604020202020204" pitchFamily="34" charset="0"/>
              <a:buChar char="•"/>
            </a:pPr>
            <a:r>
              <a:rPr lang="es-CO" altLang="en-US" sz="3600" b="1" dirty="0" err="1">
                <a:solidFill>
                  <a:schemeClr val="bg1">
                    <a:lumMod val="95000"/>
                  </a:schemeClr>
                </a:solidFill>
              </a:rPr>
              <a:t>Distributed</a:t>
            </a:r>
            <a:r>
              <a:rPr lang="es-CO" altLang="en-US" sz="3600" b="1" dirty="0">
                <a:solidFill>
                  <a:schemeClr val="bg1">
                    <a:lumMod val="95000"/>
                  </a:schemeClr>
                </a:solidFill>
              </a:rPr>
              <a:t> </a:t>
            </a:r>
            <a:r>
              <a:rPr lang="es-CO" altLang="en-US" sz="3600" b="1" dirty="0" err="1">
                <a:solidFill>
                  <a:schemeClr val="bg1">
                    <a:lumMod val="95000"/>
                  </a:schemeClr>
                </a:solidFill>
              </a:rPr>
              <a:t>C</a:t>
            </a:r>
            <a:r>
              <a:rPr lang="es-CO" altLang="en-US" sz="3600" b="1" dirty="0" err="1" smtClean="0">
                <a:solidFill>
                  <a:schemeClr val="bg1">
                    <a:lumMod val="95000"/>
                  </a:schemeClr>
                </a:solidFill>
              </a:rPr>
              <a:t>omponents</a:t>
            </a:r>
            <a:r>
              <a:rPr lang="es-CO" altLang="en-US" sz="3600" b="1" dirty="0" smtClean="0">
                <a:solidFill>
                  <a:schemeClr val="bg1">
                    <a:lumMod val="95000"/>
                  </a:schemeClr>
                </a:solidFill>
              </a:rPr>
              <a:t> </a:t>
            </a:r>
            <a:r>
              <a:rPr lang="es-CO" altLang="en-US" sz="3600" b="1" dirty="0" err="1">
                <a:solidFill>
                  <a:schemeClr val="bg1">
                    <a:lumMod val="95000"/>
                  </a:schemeClr>
                </a:solidFill>
              </a:rPr>
              <a:t>need</a:t>
            </a:r>
            <a:r>
              <a:rPr lang="es-CO" altLang="en-US" sz="3600" b="1" dirty="0">
                <a:solidFill>
                  <a:schemeClr val="bg1">
                    <a:lumMod val="95000"/>
                  </a:schemeClr>
                </a:solidFill>
              </a:rPr>
              <a:t> inter-</a:t>
            </a:r>
            <a:r>
              <a:rPr lang="es-CO" altLang="en-US" sz="3600" b="1" dirty="0" err="1">
                <a:solidFill>
                  <a:schemeClr val="bg1">
                    <a:lumMod val="95000"/>
                  </a:schemeClr>
                </a:solidFill>
              </a:rPr>
              <a:t>process</a:t>
            </a:r>
            <a:r>
              <a:rPr lang="es-CO" altLang="en-US" sz="3600" b="1" dirty="0">
                <a:solidFill>
                  <a:schemeClr val="bg1">
                    <a:lumMod val="95000"/>
                  </a:schemeClr>
                </a:solidFill>
              </a:rPr>
              <a:t> </a:t>
            </a:r>
            <a:r>
              <a:rPr lang="es-CO" altLang="en-US" sz="3600" b="1" dirty="0" err="1" smtClean="0">
                <a:solidFill>
                  <a:schemeClr val="bg1">
                    <a:lumMod val="95000"/>
                  </a:schemeClr>
                </a:solidFill>
              </a:rPr>
              <a:t>communication</a:t>
            </a:r>
            <a:r>
              <a:rPr lang="es-CO" altLang="en-US" sz="3600" b="1" dirty="0" smtClean="0">
                <a:solidFill>
                  <a:schemeClr val="bg1">
                    <a:lumMod val="95000"/>
                  </a:schemeClr>
                </a:solidFill>
              </a:rPr>
              <a:t>:</a:t>
            </a:r>
          </a:p>
          <a:p>
            <a:pPr marL="457200" indent="-457200">
              <a:buFont typeface="Wingdings" panose="05000000000000000000" pitchFamily="2" charset="2"/>
              <a:buChar char="Ø"/>
            </a:pPr>
            <a:r>
              <a:rPr lang="es-CO" altLang="en-US" sz="3600" dirty="0" err="1" smtClean="0">
                <a:solidFill>
                  <a:schemeClr val="bg1">
                    <a:lumMod val="95000"/>
                  </a:schemeClr>
                </a:solidFill>
              </a:rPr>
              <a:t>Easier</a:t>
            </a:r>
            <a:r>
              <a:rPr lang="es-CO" altLang="en-US" sz="3600" dirty="0" smtClean="0">
                <a:solidFill>
                  <a:schemeClr val="bg1">
                    <a:lumMod val="95000"/>
                  </a:schemeClr>
                </a:solidFill>
              </a:rPr>
              <a:t> </a:t>
            </a:r>
            <a:r>
              <a:rPr lang="es-CO" altLang="en-US" sz="3600" dirty="0">
                <a:solidFill>
                  <a:schemeClr val="bg1">
                    <a:lumMod val="95000"/>
                  </a:schemeClr>
                </a:solidFill>
              </a:rPr>
              <a:t>to </a:t>
            </a:r>
            <a:r>
              <a:rPr lang="es-CO" altLang="en-US" sz="3600" dirty="0" err="1" smtClean="0">
                <a:solidFill>
                  <a:schemeClr val="bg1">
                    <a:lumMod val="95000"/>
                  </a:schemeClr>
                </a:solidFill>
              </a:rPr>
              <a:t>build</a:t>
            </a:r>
            <a:r>
              <a:rPr lang="es-CO" altLang="en-US" sz="3600" dirty="0" smtClean="0">
                <a:solidFill>
                  <a:schemeClr val="bg1">
                    <a:lumMod val="95000"/>
                  </a:schemeClr>
                </a:solidFill>
              </a:rPr>
              <a:t>. </a:t>
            </a:r>
          </a:p>
          <a:p>
            <a:pPr marL="457200" indent="-457200">
              <a:buFont typeface="Wingdings" panose="05000000000000000000" pitchFamily="2" charset="2"/>
              <a:buChar char="Ø"/>
            </a:pPr>
            <a:r>
              <a:rPr lang="es-CO" altLang="en-US" sz="3600" dirty="0" smtClean="0">
                <a:solidFill>
                  <a:schemeClr val="bg1">
                    <a:lumMod val="95000"/>
                  </a:schemeClr>
                </a:solidFill>
              </a:rPr>
              <a:t>Can </a:t>
            </a:r>
            <a:r>
              <a:rPr lang="es-CO" altLang="en-US" sz="3600" dirty="0" smtClean="0">
                <a:solidFill>
                  <a:schemeClr val="bg1">
                    <a:lumMod val="95000"/>
                  </a:schemeClr>
                </a:solidFill>
              </a:rPr>
              <a:t>use </a:t>
            </a:r>
            <a:r>
              <a:rPr lang="es-CO" altLang="en-US" sz="3600" dirty="0" err="1" smtClean="0">
                <a:solidFill>
                  <a:schemeClr val="bg1">
                    <a:lumMod val="95000"/>
                  </a:schemeClr>
                </a:solidFill>
              </a:rPr>
              <a:t>same</a:t>
            </a:r>
            <a:r>
              <a:rPr lang="es-CO" altLang="en-US" sz="3600" dirty="0" smtClean="0">
                <a:solidFill>
                  <a:schemeClr val="bg1">
                    <a:lumMod val="95000"/>
                  </a:schemeClr>
                </a:solidFill>
              </a:rPr>
              <a:t> </a:t>
            </a:r>
            <a:r>
              <a:rPr lang="es-CO" altLang="en-US" sz="3600" dirty="0" err="1" smtClean="0">
                <a:solidFill>
                  <a:schemeClr val="bg1">
                    <a:lumMod val="95000"/>
                  </a:schemeClr>
                </a:solidFill>
              </a:rPr>
              <a:t>programming</a:t>
            </a:r>
            <a:r>
              <a:rPr lang="es-CO" altLang="en-US" sz="3600" dirty="0" smtClean="0">
                <a:solidFill>
                  <a:schemeClr val="bg1">
                    <a:lumMod val="95000"/>
                  </a:schemeClr>
                </a:solidFill>
              </a:rPr>
              <a:t> </a:t>
            </a:r>
            <a:r>
              <a:rPr lang="es-CO" altLang="en-US" sz="3600" dirty="0" err="1" smtClean="0">
                <a:solidFill>
                  <a:schemeClr val="bg1">
                    <a:lumMod val="95000"/>
                  </a:schemeClr>
                </a:solidFill>
              </a:rPr>
              <a:t>language</a:t>
            </a:r>
            <a:r>
              <a:rPr lang="es-CO" altLang="en-US" sz="3600" dirty="0" smtClean="0">
                <a:solidFill>
                  <a:schemeClr val="bg1">
                    <a:lumMod val="95000"/>
                  </a:schemeClr>
                </a:solidFill>
              </a:rPr>
              <a:t>.</a:t>
            </a:r>
            <a:endParaRPr lang="es-CO" altLang="en-US" sz="3600" dirty="0">
              <a:solidFill>
                <a:schemeClr val="bg1">
                  <a:lumMod val="95000"/>
                </a:schemeClr>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8748" t="5763" r="3501" b="37036"/>
          <a:stretch>
            <a:fillRect/>
          </a:stretch>
        </p:blipFill>
        <p:spPr>
          <a:xfrm>
            <a:off x="0" y="0"/>
            <a:ext cx="18288000" cy="10287000"/>
          </a:xfrm>
          <a:prstGeom prst="rect">
            <a:avLst/>
          </a:prstGeom>
        </p:spPr>
      </p:pic>
      <p:grpSp>
        <p:nvGrpSpPr>
          <p:cNvPr id="3" name="Group 3"/>
          <p:cNvGrpSpPr>
            <a:grpSpLocks noChangeAspect="1"/>
          </p:cNvGrpSpPr>
          <p:nvPr/>
        </p:nvGrpSpPr>
        <p:grpSpPr>
          <a:xfrm>
            <a:off x="8379568" y="-3816829"/>
            <a:ext cx="12968247" cy="16987860"/>
            <a:chOff x="0" y="0"/>
            <a:chExt cx="4846320" cy="6348476"/>
          </a:xfrm>
        </p:grpSpPr>
        <p:sp>
          <p:nvSpPr>
            <p:cNvPr id="4" name="Freeform 4"/>
            <p:cNvSpPr/>
            <p:nvPr/>
          </p:nvSpPr>
          <p:spPr>
            <a:xfrm>
              <a:off x="4826" y="4826"/>
              <a:ext cx="4836668" cy="6338824"/>
            </a:xfrm>
            <a:custGeom>
              <a:avLst/>
              <a:gdLst/>
              <a:ahLst/>
              <a:cxnLst/>
              <a:rect l="l" t="t" r="r" b="b"/>
              <a:pathLst>
                <a:path w="4836668" h="6338824">
                  <a:moveTo>
                    <a:pt x="3744214" y="2598801"/>
                  </a:moveTo>
                  <a:lnTo>
                    <a:pt x="3744214" y="1096645"/>
                  </a:lnTo>
                  <a:lnTo>
                    <a:pt x="2647569" y="0"/>
                  </a:lnTo>
                  <a:lnTo>
                    <a:pt x="1096645" y="0"/>
                  </a:lnTo>
                  <a:lnTo>
                    <a:pt x="0" y="1096645"/>
                  </a:lnTo>
                  <a:lnTo>
                    <a:pt x="0" y="2647569"/>
                  </a:lnTo>
                  <a:lnTo>
                    <a:pt x="1092454" y="3740023"/>
                  </a:lnTo>
                  <a:lnTo>
                    <a:pt x="1092454" y="5242179"/>
                  </a:lnTo>
                  <a:lnTo>
                    <a:pt x="2189099" y="6338824"/>
                  </a:lnTo>
                  <a:lnTo>
                    <a:pt x="3740023" y="6338824"/>
                  </a:lnTo>
                  <a:lnTo>
                    <a:pt x="4836668" y="5242179"/>
                  </a:lnTo>
                  <a:lnTo>
                    <a:pt x="4836668" y="3691255"/>
                  </a:lnTo>
                  <a:close/>
                </a:path>
              </a:pathLst>
            </a:custGeom>
            <a:blipFill>
              <a:blip r:embed="rId3"/>
              <a:stretch>
                <a:fillRect l="-48354" r="-48354"/>
              </a:stretch>
            </a:blipFill>
          </p:spPr>
        </p:sp>
        <p:sp>
          <p:nvSpPr>
            <p:cNvPr id="5" name="Freeform 5"/>
            <p:cNvSpPr/>
            <p:nvPr/>
          </p:nvSpPr>
          <p:spPr>
            <a:xfrm>
              <a:off x="0" y="0"/>
              <a:ext cx="4846193" cy="6348476"/>
            </a:xfrm>
            <a:custGeom>
              <a:avLst/>
              <a:gdLst/>
              <a:ahLst/>
              <a:cxnLst/>
              <a:rect l="l" t="t" r="r" b="b"/>
              <a:pathLst>
                <a:path w="4846193" h="6348476">
                  <a:moveTo>
                    <a:pt x="3746881" y="6348476"/>
                  </a:moveTo>
                  <a:lnTo>
                    <a:pt x="2191893" y="6348476"/>
                  </a:lnTo>
                  <a:lnTo>
                    <a:pt x="1092454" y="5248910"/>
                  </a:lnTo>
                  <a:lnTo>
                    <a:pt x="1092454" y="3746881"/>
                  </a:lnTo>
                  <a:lnTo>
                    <a:pt x="0" y="2654427"/>
                  </a:lnTo>
                  <a:lnTo>
                    <a:pt x="0" y="1099439"/>
                  </a:lnTo>
                  <a:lnTo>
                    <a:pt x="1099439" y="0"/>
                  </a:lnTo>
                  <a:lnTo>
                    <a:pt x="2654300" y="0"/>
                  </a:lnTo>
                  <a:lnTo>
                    <a:pt x="3753739" y="1099439"/>
                  </a:lnTo>
                  <a:lnTo>
                    <a:pt x="3753739" y="2601595"/>
                  </a:lnTo>
                  <a:lnTo>
                    <a:pt x="4846193" y="3694049"/>
                  </a:lnTo>
                  <a:lnTo>
                    <a:pt x="4846193" y="5248910"/>
                  </a:lnTo>
                  <a:lnTo>
                    <a:pt x="3746881" y="6348476"/>
                  </a:lnTo>
                  <a:close/>
                  <a:moveTo>
                    <a:pt x="2195957" y="6338824"/>
                  </a:moveTo>
                  <a:lnTo>
                    <a:pt x="3742944" y="6338824"/>
                  </a:lnTo>
                  <a:lnTo>
                    <a:pt x="4836795" y="5244973"/>
                  </a:lnTo>
                  <a:lnTo>
                    <a:pt x="4836795" y="3697986"/>
                  </a:lnTo>
                  <a:lnTo>
                    <a:pt x="3744341" y="2605532"/>
                  </a:lnTo>
                  <a:lnTo>
                    <a:pt x="3744341" y="1103503"/>
                  </a:lnTo>
                  <a:lnTo>
                    <a:pt x="2650363" y="9525"/>
                  </a:lnTo>
                  <a:lnTo>
                    <a:pt x="1103503" y="9525"/>
                  </a:lnTo>
                  <a:lnTo>
                    <a:pt x="9525" y="1103503"/>
                  </a:lnTo>
                  <a:lnTo>
                    <a:pt x="9525" y="2650490"/>
                  </a:lnTo>
                  <a:lnTo>
                    <a:pt x="1101979" y="3742944"/>
                  </a:lnTo>
                  <a:lnTo>
                    <a:pt x="1101979" y="5245100"/>
                  </a:lnTo>
                  <a:lnTo>
                    <a:pt x="2195957" y="6338824"/>
                  </a:lnTo>
                  <a:close/>
                </a:path>
              </a:pathLst>
            </a:custGeom>
            <a:solidFill>
              <a:srgbClr val="004AAD"/>
            </a:solidFill>
          </p:spPr>
        </p:sp>
      </p:grpSp>
      <p:sp>
        <p:nvSpPr>
          <p:cNvPr id="6" name="TextBox 6"/>
          <p:cNvSpPr txBox="1"/>
          <p:nvPr/>
        </p:nvSpPr>
        <p:spPr>
          <a:xfrm>
            <a:off x="562477" y="605701"/>
            <a:ext cx="5664503" cy="830997"/>
          </a:xfrm>
          <a:prstGeom prst="rect">
            <a:avLst/>
          </a:prstGeom>
        </p:spPr>
        <p:txBody>
          <a:bodyPr lIns="0" tIns="0" rIns="0" bIns="0" rtlCol="0" anchor="t">
            <a:spAutoFit/>
          </a:bodyPr>
          <a:lstStyle/>
          <a:p>
            <a:r>
              <a:rPr lang="en-US" sz="5400" b="1" u="sng" dirty="0">
                <a:solidFill>
                  <a:schemeClr val="bg1">
                    <a:lumMod val="95000"/>
                  </a:schemeClr>
                </a:solidFill>
              </a:rPr>
              <a:t>How does it work?</a:t>
            </a:r>
          </a:p>
        </p:txBody>
      </p:sp>
      <p:sp>
        <p:nvSpPr>
          <p:cNvPr id="8" name="TextBox 8"/>
          <p:cNvSpPr txBox="1"/>
          <p:nvPr/>
        </p:nvSpPr>
        <p:spPr>
          <a:xfrm>
            <a:off x="531455" y="1630490"/>
            <a:ext cx="5625281" cy="7925246"/>
          </a:xfrm>
          <a:prstGeom prst="rect">
            <a:avLst/>
          </a:prstGeom>
        </p:spPr>
        <p:txBody>
          <a:bodyPr wrap="square" lIns="0" tIns="0" rIns="0" bIns="0" rtlCol="0" anchor="t">
            <a:spAutoFit/>
          </a:bodyPr>
          <a:lstStyle/>
          <a:p>
            <a:pPr algn="just"/>
            <a:r>
              <a:rPr lang="en-US" sz="3200" dirty="0">
                <a:solidFill>
                  <a:schemeClr val="bg1">
                    <a:lumMod val="95000"/>
                  </a:schemeClr>
                </a:solidFill>
              </a:rPr>
              <a:t>At all times servers can register and deregister themselves with the broker. If a server fails, it will be automatically (after a timeout) unregistered by the broker.</a:t>
            </a:r>
          </a:p>
          <a:p>
            <a:pPr algn="just"/>
            <a:r>
              <a:rPr lang="en-US" sz="3200" dirty="0">
                <a:solidFill>
                  <a:schemeClr val="bg1">
                    <a:lumMod val="95000"/>
                  </a:schemeClr>
                </a:solidFill>
              </a:rPr>
              <a:t>The client requests a specific service. It formats its request in a specific format and sends it to its broker. The broker then selects the most suitable server to process the request. When the link between the client and the server is set up, they may start communicating directly, freeing the broker.</a:t>
            </a:r>
          </a:p>
          <a:p>
            <a:pPr algn="ctr">
              <a:lnSpc>
                <a:spcPts val="4153"/>
              </a:lnSpc>
            </a:pPr>
            <a:r>
              <a:rPr lang="en-US" sz="4400" dirty="0" smtClean="0">
                <a:solidFill>
                  <a:srgbClr val="FFFFFF"/>
                </a:solidFill>
                <a:latin typeface="TT Supermolot Neue Condensed Bold"/>
              </a:rPr>
              <a:t> </a:t>
            </a:r>
            <a:endParaRPr lang="en-US" sz="4400" dirty="0">
              <a:solidFill>
                <a:srgbClr val="FFFFFF"/>
              </a:solidFill>
              <a:latin typeface="TT Supermolot Neue Condensed Bold"/>
            </a:endParaRPr>
          </a:p>
        </p:txBody>
      </p:sp>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543889" y="9359908"/>
            <a:ext cx="2655293" cy="391656"/>
          </a:xfrm>
          <a:prstGeom prst="rect">
            <a:avLst/>
          </a:prstGeom>
        </p:spPr>
      </p:pic>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6789456" y="1154113"/>
            <a:ext cx="2725111" cy="401954"/>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9351" t="33511" r="15769" b="3270"/>
          <a:stretch>
            <a:fillRect/>
          </a:stretch>
        </p:blipFill>
        <p:spPr>
          <a:xfrm>
            <a:off x="0" y="-14953"/>
            <a:ext cx="18288000" cy="10287000"/>
          </a:xfrm>
          <a:prstGeom prst="rect">
            <a:avLst/>
          </a:prstGeom>
        </p:spPr>
      </p:pic>
      <p:grpSp>
        <p:nvGrpSpPr>
          <p:cNvPr id="3" name="Group 3"/>
          <p:cNvGrpSpPr/>
          <p:nvPr/>
        </p:nvGrpSpPr>
        <p:grpSpPr>
          <a:xfrm>
            <a:off x="-20782" y="8533000"/>
            <a:ext cx="18288000" cy="4682978"/>
            <a:chOff x="0" y="0"/>
            <a:chExt cx="24384000" cy="6243971"/>
          </a:xfrm>
        </p:grpSpPr>
        <p:pic>
          <p:nvPicPr>
            <p:cNvPr id="4" name="Picture 4"/>
            <p:cNvPicPr>
              <a:picLocks noChangeAspect="1"/>
            </p:cNvPicPr>
            <p:nvPr/>
          </p:nvPicPr>
          <p:blipFill>
            <a:blip r:embed="rId3"/>
            <a:srcRect t="43211" r="20904" b="33870"/>
            <a:stretch>
              <a:fillRect/>
            </a:stretch>
          </p:blipFill>
          <p:spPr>
            <a:xfrm>
              <a:off x="0" y="0"/>
              <a:ext cx="24384000" cy="6243971"/>
            </a:xfrm>
            <a:prstGeom prst="rect">
              <a:avLst/>
            </a:prstGeom>
          </p:spPr>
        </p:pic>
      </p:grpSp>
      <p:sp>
        <p:nvSpPr>
          <p:cNvPr id="9" name="TextBox 9"/>
          <p:cNvSpPr txBox="1"/>
          <p:nvPr/>
        </p:nvSpPr>
        <p:spPr>
          <a:xfrm>
            <a:off x="10751587" y="664031"/>
            <a:ext cx="3867944" cy="1661993"/>
          </a:xfrm>
          <a:prstGeom prst="rect">
            <a:avLst/>
          </a:prstGeom>
        </p:spPr>
        <p:txBody>
          <a:bodyPr lIns="0" tIns="0" rIns="0" bIns="0" rtlCol="0" anchor="t">
            <a:spAutoFit/>
          </a:bodyPr>
          <a:lstStyle/>
          <a:p>
            <a:r>
              <a:rPr lang="en-US" sz="5400" b="1" u="sng" dirty="0">
                <a:solidFill>
                  <a:schemeClr val="bg1">
                    <a:lumMod val="95000"/>
                  </a:schemeClr>
                </a:solidFill>
              </a:rPr>
              <a:t>When should you use it</a:t>
            </a:r>
            <a:r>
              <a:rPr lang="en-US" sz="5400" b="1" u="sng" dirty="0" smtClean="0">
                <a:solidFill>
                  <a:schemeClr val="bg1">
                    <a:lumMod val="95000"/>
                  </a:schemeClr>
                </a:solidFill>
              </a:rPr>
              <a:t>? </a:t>
            </a:r>
            <a:endParaRPr lang="en-US" sz="5400" b="1" u="sng" dirty="0">
              <a:solidFill>
                <a:schemeClr val="bg1">
                  <a:lumMod val="95000"/>
                </a:schemeClr>
              </a:solidFill>
            </a:endParaRPr>
          </a:p>
        </p:txBody>
      </p:sp>
      <p:sp>
        <p:nvSpPr>
          <p:cNvPr id="10" name="TextBox 10"/>
          <p:cNvSpPr txBox="1"/>
          <p:nvPr/>
        </p:nvSpPr>
        <p:spPr>
          <a:xfrm>
            <a:off x="9171709" y="2819080"/>
            <a:ext cx="8144499" cy="5539978"/>
          </a:xfrm>
          <a:prstGeom prst="rect">
            <a:avLst/>
          </a:prstGeom>
        </p:spPr>
        <p:txBody>
          <a:bodyPr wrap="square" lIns="0" tIns="0" rIns="0" bIns="0" rtlCol="0" anchor="t">
            <a:spAutoFit/>
          </a:bodyPr>
          <a:lstStyle/>
          <a:p>
            <a:pPr marL="285750" indent="-285750">
              <a:buFont typeface="Arial" panose="020B0604020202020204" pitchFamily="34" charset="0"/>
              <a:buChar char="•"/>
            </a:pPr>
            <a:r>
              <a:rPr lang="en-US" sz="3600" dirty="0">
                <a:solidFill>
                  <a:schemeClr val="bg1">
                    <a:lumMod val="95000"/>
                  </a:schemeClr>
                </a:solidFill>
              </a:rPr>
              <a:t>If the relation client-server is not fixed because there are many suitable servers or the availability of the servers changes over time.</a:t>
            </a:r>
          </a:p>
          <a:p>
            <a:pPr marL="285750" indent="-285750">
              <a:buFont typeface="Arial" panose="020B0604020202020204" pitchFamily="34" charset="0"/>
              <a:buChar char="•"/>
            </a:pPr>
            <a:r>
              <a:rPr lang="en-US" sz="3600" dirty="0">
                <a:solidFill>
                  <a:schemeClr val="bg1">
                    <a:lumMod val="95000"/>
                  </a:schemeClr>
                </a:solidFill>
              </a:rPr>
              <a:t>The choice of server depends on some criterion that is complex enough to be delegated to a separate component.</a:t>
            </a:r>
          </a:p>
          <a:p>
            <a:pPr marL="285750" indent="-285750">
              <a:buFont typeface="Arial" panose="020B0604020202020204" pitchFamily="34" charset="0"/>
              <a:buChar char="•"/>
            </a:pPr>
            <a:r>
              <a:rPr lang="en-US" sz="3600" dirty="0">
                <a:solidFill>
                  <a:schemeClr val="bg1">
                    <a:lumMod val="95000"/>
                  </a:schemeClr>
                </a:solidFill>
              </a:rPr>
              <a:t>If you want to be independent of the physical location of the server (location </a:t>
            </a:r>
            <a:r>
              <a:rPr lang="en-US" sz="3600" dirty="0" err="1">
                <a:solidFill>
                  <a:schemeClr val="bg1">
                    <a:lumMod val="95000"/>
                  </a:schemeClr>
                </a:solidFill>
              </a:rPr>
              <a:t>transparacy</a:t>
            </a:r>
            <a:r>
              <a:rPr lang="en-US" sz="3600" dirty="0">
                <a:solidFill>
                  <a:schemeClr val="bg1">
                    <a:lumMod val="95000"/>
                  </a:schemeClr>
                </a:solidFill>
              </a:rPr>
              <a:t>).</a:t>
            </a:r>
          </a:p>
        </p:txBody>
      </p:sp>
      <p:sp>
        <p:nvSpPr>
          <p:cNvPr id="12" name="AutoShape 12"/>
          <p:cNvSpPr/>
          <p:nvPr/>
        </p:nvSpPr>
        <p:spPr>
          <a:xfrm>
            <a:off x="-655183" y="702131"/>
            <a:ext cx="8950951" cy="0"/>
          </a:xfrm>
          <a:prstGeom prst="line">
            <a:avLst/>
          </a:prstGeom>
          <a:ln w="28575" cap="flat">
            <a:solidFill>
              <a:srgbClr val="FFFFFF"/>
            </a:solidFill>
            <a:prstDash val="solid"/>
            <a:headEnd type="none" w="sm" len="sm"/>
            <a:tailEnd type="none" w="sm" len="sm"/>
          </a:ln>
        </p:spPr>
      </p:sp>
      <p:pic>
        <p:nvPicPr>
          <p:cNvPr id="13" name="Picture 13"/>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8295769" y="396200"/>
            <a:ext cx="2655293" cy="391656"/>
          </a:xfrm>
          <a:prstGeom prst="rect">
            <a:avLst/>
          </a:prstGeom>
        </p:spPr>
      </p:pic>
      <p:pic>
        <p:nvPicPr>
          <p:cNvPr id="14" name="Picture 14"/>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4646128" y="1028700"/>
            <a:ext cx="3940819" cy="581271"/>
          </a:xfrm>
          <a:prstGeom prst="rect">
            <a:avLst/>
          </a:prstGeom>
        </p:spPr>
      </p:pic>
      <p:sp>
        <p:nvSpPr>
          <p:cNvPr id="15" name="Rectangle 14"/>
          <p:cNvSpPr/>
          <p:nvPr/>
        </p:nvSpPr>
        <p:spPr>
          <a:xfrm>
            <a:off x="408089" y="1148306"/>
            <a:ext cx="7866897" cy="923330"/>
          </a:xfrm>
          <a:prstGeom prst="rect">
            <a:avLst/>
          </a:prstGeom>
        </p:spPr>
        <p:txBody>
          <a:bodyPr wrap="none">
            <a:spAutoFit/>
          </a:bodyPr>
          <a:lstStyle/>
          <a:p>
            <a:r>
              <a:rPr lang="en-US" sz="5400" b="1" u="sng" dirty="0">
                <a:solidFill>
                  <a:schemeClr val="bg1">
                    <a:lumMod val="95000"/>
                  </a:schemeClr>
                </a:solidFill>
                <a:latin typeface="Times New Roman" panose="02020603050405020304" pitchFamily="18" charset="0"/>
              </a:rPr>
              <a:t>Where does it come from</a:t>
            </a:r>
            <a:r>
              <a:rPr lang="en-US" sz="4400" b="1" u="sng" dirty="0">
                <a:solidFill>
                  <a:schemeClr val="bg1">
                    <a:lumMod val="95000"/>
                  </a:schemeClr>
                </a:solidFill>
                <a:latin typeface="Times New Roman" panose="02020603050405020304" pitchFamily="18" charset="0"/>
              </a:rPr>
              <a:t>?</a:t>
            </a:r>
            <a:endParaRPr lang="en-US" sz="4400" b="1" i="0" u="sng" dirty="0">
              <a:solidFill>
                <a:schemeClr val="bg1">
                  <a:lumMod val="95000"/>
                </a:schemeClr>
              </a:solidFill>
              <a:effectLst/>
              <a:latin typeface="Times New Roman" panose="02020603050405020304" pitchFamily="18" charset="0"/>
            </a:endParaRPr>
          </a:p>
        </p:txBody>
      </p:sp>
      <p:sp>
        <p:nvSpPr>
          <p:cNvPr id="16" name="Rectangle 15"/>
          <p:cNvSpPr/>
          <p:nvPr/>
        </p:nvSpPr>
        <p:spPr>
          <a:xfrm>
            <a:off x="223455" y="2696761"/>
            <a:ext cx="9331594" cy="3970318"/>
          </a:xfrm>
          <a:prstGeom prst="rect">
            <a:avLst/>
          </a:prstGeom>
        </p:spPr>
        <p:txBody>
          <a:bodyPr wrap="none">
            <a:spAutoFit/>
          </a:bodyPr>
          <a:lstStyle/>
          <a:p>
            <a:r>
              <a:rPr lang="en-US" sz="4200" dirty="0">
                <a:solidFill>
                  <a:schemeClr val="bg1">
                    <a:lumMod val="95000"/>
                  </a:schemeClr>
                </a:solidFill>
              </a:rPr>
              <a:t>You go to a broker to buy a house. </a:t>
            </a:r>
            <a:endParaRPr lang="en-US" sz="4200" dirty="0" smtClean="0">
              <a:solidFill>
                <a:schemeClr val="bg1">
                  <a:lumMod val="95000"/>
                </a:schemeClr>
              </a:solidFill>
            </a:endParaRPr>
          </a:p>
          <a:p>
            <a:r>
              <a:rPr lang="en-US" sz="4200" dirty="0" smtClean="0">
                <a:solidFill>
                  <a:schemeClr val="bg1">
                    <a:lumMod val="95000"/>
                  </a:schemeClr>
                </a:solidFill>
              </a:rPr>
              <a:t>You </a:t>
            </a:r>
            <a:r>
              <a:rPr lang="en-US" sz="4200" dirty="0">
                <a:solidFill>
                  <a:schemeClr val="bg1">
                    <a:lumMod val="95000"/>
                  </a:schemeClr>
                </a:solidFill>
              </a:rPr>
              <a:t>don't want to need to know all about </a:t>
            </a:r>
            <a:endParaRPr lang="en-US" sz="4200" dirty="0" smtClean="0">
              <a:solidFill>
                <a:schemeClr val="bg1">
                  <a:lumMod val="95000"/>
                </a:schemeClr>
              </a:solidFill>
            </a:endParaRPr>
          </a:p>
          <a:p>
            <a:r>
              <a:rPr lang="en-US" sz="4200" dirty="0" smtClean="0">
                <a:solidFill>
                  <a:schemeClr val="bg1">
                    <a:lumMod val="95000"/>
                  </a:schemeClr>
                </a:solidFill>
              </a:rPr>
              <a:t>the </a:t>
            </a:r>
            <a:r>
              <a:rPr lang="en-US" sz="4200" dirty="0">
                <a:solidFill>
                  <a:schemeClr val="bg1">
                    <a:lumMod val="95000"/>
                  </a:schemeClr>
                </a:solidFill>
              </a:rPr>
              <a:t>housing business, costs, quality, </a:t>
            </a:r>
            <a:endParaRPr lang="en-US" sz="4200" dirty="0" smtClean="0">
              <a:solidFill>
                <a:schemeClr val="bg1">
                  <a:lumMod val="95000"/>
                </a:schemeClr>
              </a:solidFill>
            </a:endParaRPr>
          </a:p>
          <a:p>
            <a:r>
              <a:rPr lang="en-US" sz="4200" dirty="0" err="1" smtClean="0">
                <a:solidFill>
                  <a:schemeClr val="bg1">
                    <a:lumMod val="95000"/>
                  </a:schemeClr>
                </a:solidFill>
              </a:rPr>
              <a:t>suppliers.You</a:t>
            </a:r>
            <a:r>
              <a:rPr lang="en-US" sz="4200" dirty="0" smtClean="0">
                <a:solidFill>
                  <a:schemeClr val="bg1">
                    <a:lumMod val="95000"/>
                  </a:schemeClr>
                </a:solidFill>
              </a:rPr>
              <a:t> </a:t>
            </a:r>
            <a:r>
              <a:rPr lang="en-US" sz="4200" dirty="0">
                <a:solidFill>
                  <a:schemeClr val="bg1">
                    <a:lumMod val="95000"/>
                  </a:schemeClr>
                </a:solidFill>
              </a:rPr>
              <a:t>just tell the broker </a:t>
            </a:r>
            <a:r>
              <a:rPr lang="en-US" sz="4200" dirty="0" smtClean="0">
                <a:solidFill>
                  <a:schemeClr val="bg1">
                    <a:lumMod val="95000"/>
                  </a:schemeClr>
                </a:solidFill>
              </a:rPr>
              <a:t>your</a:t>
            </a:r>
          </a:p>
          <a:p>
            <a:r>
              <a:rPr lang="en-US" sz="4200" dirty="0" smtClean="0">
                <a:solidFill>
                  <a:schemeClr val="bg1">
                    <a:lumMod val="95000"/>
                  </a:schemeClr>
                </a:solidFill>
              </a:rPr>
              <a:t>maximum </a:t>
            </a:r>
            <a:r>
              <a:rPr lang="en-US" sz="4200" dirty="0" smtClean="0">
                <a:solidFill>
                  <a:schemeClr val="bg1">
                    <a:lumMod val="95000"/>
                  </a:schemeClr>
                </a:solidFill>
              </a:rPr>
              <a:t>price and </a:t>
            </a:r>
            <a:r>
              <a:rPr lang="en-US" sz="4200" dirty="0">
                <a:solidFill>
                  <a:schemeClr val="bg1">
                    <a:lumMod val="95000"/>
                  </a:schemeClr>
                </a:solidFill>
              </a:rPr>
              <a:t>some </a:t>
            </a:r>
            <a:r>
              <a:rPr lang="en-US" sz="4200" dirty="0" smtClean="0">
                <a:solidFill>
                  <a:schemeClr val="bg1">
                    <a:lumMod val="95000"/>
                  </a:schemeClr>
                </a:solidFill>
              </a:rPr>
              <a:t>other</a:t>
            </a:r>
          </a:p>
          <a:p>
            <a:r>
              <a:rPr lang="en-US" sz="4200" dirty="0" smtClean="0">
                <a:solidFill>
                  <a:schemeClr val="bg1">
                    <a:lumMod val="95000"/>
                  </a:schemeClr>
                </a:solidFill>
              </a:rPr>
              <a:t>Requirements and </a:t>
            </a:r>
            <a:r>
              <a:rPr lang="en-US" sz="4200" dirty="0">
                <a:solidFill>
                  <a:schemeClr val="bg1">
                    <a:lumMod val="95000"/>
                  </a:schemeClr>
                </a:solidFill>
              </a:rPr>
              <a:t>he starts looking.</a:t>
            </a:r>
            <a:endParaRPr lang="en-US" sz="4200" b="1" i="0" dirty="0">
              <a:solidFill>
                <a:schemeClr val="bg1">
                  <a:lumMod val="95000"/>
                </a:schemeClr>
              </a:solidFill>
              <a:effectLst/>
              <a:latin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9404" r="25121" b="17377"/>
          <a:stretch>
            <a:fillRect/>
          </a:stretch>
        </p:blipFill>
        <p:spPr>
          <a:xfrm>
            <a:off x="0" y="0"/>
            <a:ext cx="18288000" cy="10287000"/>
          </a:xfrm>
          <a:prstGeom prst="rect">
            <a:avLst/>
          </a:prstGeom>
        </p:spPr>
      </p:pic>
      <p:sp>
        <p:nvSpPr>
          <p:cNvPr id="13" name="TextBox 13"/>
          <p:cNvSpPr txBox="1"/>
          <p:nvPr/>
        </p:nvSpPr>
        <p:spPr>
          <a:xfrm>
            <a:off x="-15586" y="2025596"/>
            <a:ext cx="8899797" cy="563039"/>
          </a:xfrm>
          <a:prstGeom prst="rect">
            <a:avLst/>
          </a:prstGeom>
        </p:spPr>
        <p:txBody>
          <a:bodyPr wrap="square" lIns="0" tIns="0" rIns="0" bIns="0" rtlCol="0" anchor="t">
            <a:spAutoFit/>
          </a:bodyPr>
          <a:lstStyle/>
          <a:p>
            <a:pPr algn="ctr">
              <a:lnSpc>
                <a:spcPts val="2905"/>
              </a:lnSpc>
            </a:pPr>
            <a:r>
              <a:rPr lang="en-US" sz="8000" dirty="0" smtClean="0">
                <a:solidFill>
                  <a:schemeClr val="bg1">
                    <a:lumMod val="95000"/>
                  </a:schemeClr>
                </a:solidFill>
                <a:latin typeface="TT Supermolot Condensed Bold"/>
              </a:rPr>
              <a:t>Main Components</a:t>
            </a:r>
            <a:r>
              <a:rPr lang="en-US" sz="8000" b="1" dirty="0" smtClean="0">
                <a:solidFill>
                  <a:schemeClr val="bg1">
                    <a:lumMod val="95000"/>
                  </a:schemeClr>
                </a:solidFill>
                <a:latin typeface="TT Supermolot Condensed Bold"/>
              </a:rPr>
              <a:t>.</a:t>
            </a:r>
            <a:endParaRPr lang="en-US" sz="8000" b="1" dirty="0">
              <a:solidFill>
                <a:schemeClr val="bg1">
                  <a:lumMod val="95000"/>
                </a:schemeClr>
              </a:solidFill>
              <a:latin typeface="TT Supermolot Condensed Bold"/>
            </a:endParaRPr>
          </a:p>
        </p:txBody>
      </p:sp>
      <p:sp>
        <p:nvSpPr>
          <p:cNvPr id="17" name="AutoShape 17"/>
          <p:cNvSpPr/>
          <p:nvPr/>
        </p:nvSpPr>
        <p:spPr>
          <a:xfrm>
            <a:off x="5624330" y="788776"/>
            <a:ext cx="13205694" cy="0"/>
          </a:xfrm>
          <a:prstGeom prst="line">
            <a:avLst/>
          </a:prstGeom>
          <a:ln w="38100" cap="flat">
            <a:solidFill>
              <a:srgbClr val="FFFFFF"/>
            </a:solidFill>
            <a:prstDash val="solid"/>
            <a:headEnd type="none" w="sm" len="sm"/>
            <a:tailEnd type="none" w="sm" len="sm"/>
          </a:ln>
        </p:spPr>
      </p:sp>
      <p:sp>
        <p:nvSpPr>
          <p:cNvPr id="18" name="AutoShape 18"/>
          <p:cNvSpPr/>
          <p:nvPr/>
        </p:nvSpPr>
        <p:spPr>
          <a:xfrm>
            <a:off x="-397885" y="9414594"/>
            <a:ext cx="12970765" cy="0"/>
          </a:xfrm>
          <a:prstGeom prst="line">
            <a:avLst/>
          </a:prstGeom>
          <a:ln w="38100" cap="flat">
            <a:solidFill>
              <a:srgbClr val="FFFFFF"/>
            </a:solidFill>
            <a:prstDash val="solid"/>
            <a:headEnd type="none" w="sm" len="sm"/>
            <a:tailEnd type="none" w="sm" len="sm"/>
          </a:ln>
        </p:spPr>
      </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14"/>
              </a:ext>
            </a:extLst>
          </a:blip>
          <a:srcRect/>
          <a:stretch>
            <a:fillRect/>
          </a:stretch>
        </p:blipFill>
        <p:spPr>
          <a:xfrm>
            <a:off x="3166717" y="750676"/>
            <a:ext cx="2655293" cy="391656"/>
          </a:xfrm>
          <a:prstGeom prst="rect">
            <a:avLst/>
          </a:prstGeom>
        </p:spPr>
      </p:pic>
      <p:pic>
        <p:nvPicPr>
          <p:cNvPr id="20" name="Picture 20"/>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14"/>
              </a:ext>
            </a:extLst>
          </a:blip>
          <a:srcRect/>
          <a:stretch>
            <a:fillRect/>
          </a:stretch>
        </p:blipFill>
        <p:spPr>
          <a:xfrm>
            <a:off x="12553830" y="9108663"/>
            <a:ext cx="2655293" cy="391656"/>
          </a:xfrm>
          <a:prstGeom prst="rect">
            <a:avLst/>
          </a:prstGeom>
        </p:spPr>
      </p:pic>
      <p:sp>
        <p:nvSpPr>
          <p:cNvPr id="21" name="Rectangle 20"/>
          <p:cNvSpPr/>
          <p:nvPr/>
        </p:nvSpPr>
        <p:spPr>
          <a:xfrm>
            <a:off x="414433" y="2494200"/>
            <a:ext cx="8951553" cy="707886"/>
          </a:xfrm>
          <a:prstGeom prst="rect">
            <a:avLst/>
          </a:prstGeom>
        </p:spPr>
        <p:txBody>
          <a:bodyPr wrap="none">
            <a:spAutoFit/>
          </a:bodyPr>
          <a:lstStyle/>
          <a:p>
            <a:r>
              <a:rPr lang="en-US" sz="4000" b="1" dirty="0">
                <a:solidFill>
                  <a:schemeClr val="bg1">
                    <a:lumMod val="95000"/>
                  </a:schemeClr>
                </a:solidFill>
              </a:rPr>
              <a:t>It has the following broad characteristics:</a:t>
            </a:r>
          </a:p>
        </p:txBody>
      </p:sp>
      <p:sp>
        <p:nvSpPr>
          <p:cNvPr id="22" name="Rectangle 21"/>
          <p:cNvSpPr/>
          <p:nvPr/>
        </p:nvSpPr>
        <p:spPr>
          <a:xfrm>
            <a:off x="157811" y="3371563"/>
            <a:ext cx="9144000" cy="5078313"/>
          </a:xfrm>
          <a:prstGeom prst="rect">
            <a:avLst/>
          </a:prstGeom>
        </p:spPr>
        <p:txBody>
          <a:bodyPr>
            <a:spAutoFit/>
          </a:bodyPr>
          <a:lstStyle/>
          <a:p>
            <a:r>
              <a:rPr lang="en-US" sz="3600" dirty="0" smtClean="0">
                <a:solidFill>
                  <a:schemeClr val="bg1">
                    <a:lumMod val="95000"/>
                  </a:schemeClr>
                </a:solidFill>
              </a:rPr>
              <a:t>The main </a:t>
            </a:r>
            <a:r>
              <a:rPr lang="en-US" sz="3600" dirty="0">
                <a:solidFill>
                  <a:schemeClr val="bg1">
                    <a:lumMod val="95000"/>
                  </a:schemeClr>
                </a:solidFill>
              </a:rPr>
              <a:t>components of the broker architectural pattern </a:t>
            </a:r>
            <a:r>
              <a:rPr lang="en-US" sz="3600" dirty="0" smtClean="0">
                <a:solidFill>
                  <a:schemeClr val="bg1">
                    <a:lumMod val="95000"/>
                  </a:schemeClr>
                </a:solidFill>
              </a:rPr>
              <a:t>are</a:t>
            </a:r>
          </a:p>
          <a:p>
            <a:pPr marL="457200" indent="-457200">
              <a:buFont typeface="Arial" panose="020B0604020202020204" pitchFamily="34" charset="0"/>
              <a:buChar char="•"/>
            </a:pPr>
            <a:r>
              <a:rPr lang="en-US" sz="3600" dirty="0" smtClean="0">
                <a:solidFill>
                  <a:schemeClr val="bg1">
                    <a:lumMod val="95000"/>
                  </a:schemeClr>
                </a:solidFill>
              </a:rPr>
              <a:t>Clients </a:t>
            </a:r>
          </a:p>
          <a:p>
            <a:pPr marL="457200" indent="-457200">
              <a:buFont typeface="Arial" panose="020B0604020202020204" pitchFamily="34" charset="0"/>
              <a:buChar char="•"/>
            </a:pPr>
            <a:r>
              <a:rPr lang="en-US" sz="3600" dirty="0" smtClean="0">
                <a:solidFill>
                  <a:schemeClr val="bg1">
                    <a:lumMod val="95000"/>
                  </a:schemeClr>
                </a:solidFill>
              </a:rPr>
              <a:t>Servers</a:t>
            </a:r>
          </a:p>
          <a:p>
            <a:pPr marL="457200" indent="-457200">
              <a:buFont typeface="Arial" panose="020B0604020202020204" pitchFamily="34" charset="0"/>
              <a:buChar char="•"/>
            </a:pPr>
            <a:r>
              <a:rPr lang="en-US" sz="3600" dirty="0" smtClean="0">
                <a:solidFill>
                  <a:schemeClr val="bg1">
                    <a:lumMod val="95000"/>
                  </a:schemeClr>
                </a:solidFill>
              </a:rPr>
              <a:t>Brokers</a:t>
            </a:r>
          </a:p>
          <a:p>
            <a:r>
              <a:rPr lang="en-US" sz="3600" dirty="0" smtClean="0">
                <a:solidFill>
                  <a:schemeClr val="bg1">
                    <a:lumMod val="95000"/>
                  </a:schemeClr>
                </a:solidFill>
              </a:rPr>
              <a:t>It </a:t>
            </a:r>
            <a:r>
              <a:rPr lang="en-US" sz="3600" dirty="0">
                <a:solidFill>
                  <a:schemeClr val="bg1">
                    <a:lumMod val="95000"/>
                  </a:schemeClr>
                </a:solidFill>
              </a:rPr>
              <a:t>also has bridges and proxies for clients and servers</a:t>
            </a:r>
            <a:r>
              <a:rPr lang="en-US" sz="3600" dirty="0" smtClean="0">
                <a:solidFill>
                  <a:schemeClr val="bg1">
                    <a:lumMod val="95000"/>
                  </a:schemeClr>
                </a:solidFill>
              </a:rPr>
              <a:t>. Clients </a:t>
            </a:r>
            <a:r>
              <a:rPr lang="en-US" sz="3600" dirty="0">
                <a:solidFill>
                  <a:schemeClr val="bg1">
                    <a:lumMod val="95000"/>
                  </a:schemeClr>
                </a:solidFill>
              </a:rPr>
              <a:t>send requests, and the broker finds the right server to route the request </a:t>
            </a:r>
            <a:r>
              <a:rPr lang="en-US" sz="3600" dirty="0" smtClean="0">
                <a:solidFill>
                  <a:schemeClr val="bg1">
                    <a:lumMod val="95000"/>
                  </a:schemeClr>
                </a:solidFill>
              </a:rPr>
              <a:t>to. It </a:t>
            </a:r>
            <a:r>
              <a:rPr lang="en-US" sz="3600" dirty="0">
                <a:solidFill>
                  <a:schemeClr val="bg1">
                    <a:lumMod val="95000"/>
                  </a:schemeClr>
                </a:solidFill>
              </a:rPr>
              <a:t>also sends the responses back to the clients.</a:t>
            </a:r>
          </a:p>
        </p:txBody>
      </p:sp>
      <p:pic>
        <p:nvPicPr>
          <p:cNvPr id="23" name="Picture 2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908010" y="2359692"/>
            <a:ext cx="8414626" cy="511571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TotalTime>
  <Words>664</Words>
  <Application>Microsoft Office PowerPoint</Application>
  <PresentationFormat>Custom</PresentationFormat>
  <Paragraphs>110</Paragraphs>
  <Slides>14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TT Supermolot Neue Condensed</vt:lpstr>
      <vt:lpstr>TT Supermolot Neue Condensed Bold</vt:lpstr>
      <vt:lpstr>Nunito</vt:lpstr>
      <vt:lpstr>Arial</vt:lpstr>
      <vt:lpstr>Times New Roman</vt:lpstr>
      <vt:lpstr>TT Supermolot Condensed</vt:lpstr>
      <vt:lpstr>Heebo</vt:lpstr>
      <vt:lpstr>TT Supermolot Condensed Bold</vt:lpstr>
      <vt:lpstr>Calibri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Adeel Khadim</dc:creator>
  <cp:lastModifiedBy>Moorche</cp:lastModifiedBy>
  <cp:revision>20</cp:revision>
  <dcterms:created xsi:type="dcterms:W3CDTF">2006-08-16T00:00:00Z</dcterms:created>
  <dcterms:modified xsi:type="dcterms:W3CDTF">2022-12-21T16:46:39Z</dcterms:modified>
  <dc:identifier>DAFVT2_NW6g</dc:identifier>
</cp:coreProperties>
</file>